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28" r:id="rId2"/>
    <p:sldId id="324" r:id="rId3"/>
    <p:sldId id="329" r:id="rId4"/>
    <p:sldId id="330" r:id="rId5"/>
    <p:sldId id="332" r:id="rId6"/>
    <p:sldId id="334" r:id="rId7"/>
    <p:sldId id="273" r:id="rId8"/>
    <p:sldId id="274" r:id="rId9"/>
    <p:sldId id="275" r:id="rId10"/>
    <p:sldId id="335" r:id="rId11"/>
    <p:sldId id="276" r:id="rId12"/>
    <p:sldId id="277" r:id="rId13"/>
    <p:sldId id="336" r:id="rId14"/>
    <p:sldId id="278" r:id="rId15"/>
    <p:sldId id="279" r:id="rId16"/>
    <p:sldId id="282" r:id="rId17"/>
    <p:sldId id="283" r:id="rId18"/>
    <p:sldId id="284" r:id="rId19"/>
    <p:sldId id="285" r:id="rId20"/>
    <p:sldId id="286" r:id="rId21"/>
    <p:sldId id="287" r:id="rId22"/>
    <p:sldId id="289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37" r:id="rId33"/>
    <p:sldId id="300" r:id="rId34"/>
    <p:sldId id="301" r:id="rId35"/>
    <p:sldId id="302" r:id="rId36"/>
    <p:sldId id="303" r:id="rId37"/>
    <p:sldId id="314" r:id="rId38"/>
    <p:sldId id="343" r:id="rId39"/>
    <p:sldId id="344" r:id="rId40"/>
    <p:sldId id="345" r:id="rId41"/>
    <p:sldId id="347" r:id="rId42"/>
    <p:sldId id="348" r:id="rId43"/>
    <p:sldId id="349" r:id="rId44"/>
    <p:sldId id="350" r:id="rId45"/>
    <p:sldId id="351" r:id="rId46"/>
    <p:sldId id="315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02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1574870" y="3157657"/>
            <a:ext cx="2438833" cy="81081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1350" dirty="0"/>
              <a:t>PRINCIPIOS </a:t>
            </a:r>
          </a:p>
        </p:txBody>
      </p:sp>
      <p:sp>
        <p:nvSpPr>
          <p:cNvPr id="5" name="Abrir llave 4"/>
          <p:cNvSpPr/>
          <p:nvPr/>
        </p:nvSpPr>
        <p:spPr>
          <a:xfrm>
            <a:off x="4205789" y="1482411"/>
            <a:ext cx="810091" cy="3875404"/>
          </a:xfrm>
          <a:prstGeom prst="lef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PE" sz="1350"/>
          </a:p>
        </p:txBody>
      </p:sp>
      <p:sp>
        <p:nvSpPr>
          <p:cNvPr id="6" name="Rectángulo redondeado 5"/>
          <p:cNvSpPr/>
          <p:nvPr/>
        </p:nvSpPr>
        <p:spPr>
          <a:xfrm>
            <a:off x="5304447" y="978794"/>
            <a:ext cx="3863894" cy="1113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PE" sz="1350" dirty="0"/>
              <a:t>PRINCIPIO DE LEGALIDAD</a:t>
            </a:r>
          </a:p>
          <a:p>
            <a:pPr algn="ctr">
              <a:defRPr/>
            </a:pPr>
            <a:r>
              <a:rPr lang="es-PE" sz="1350" dirty="0"/>
              <a:t>(Art. II  CP)</a:t>
            </a:r>
          </a:p>
          <a:p>
            <a:pPr algn="ctr">
              <a:defRPr/>
            </a:pPr>
            <a:endParaRPr lang="es-PE" sz="1350" dirty="0"/>
          </a:p>
        </p:txBody>
      </p:sp>
      <p:sp>
        <p:nvSpPr>
          <p:cNvPr id="8" name="Rectángulo redondeado 7"/>
          <p:cNvSpPr/>
          <p:nvPr/>
        </p:nvSpPr>
        <p:spPr>
          <a:xfrm>
            <a:off x="5339917" y="2280467"/>
            <a:ext cx="3828425" cy="53616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1350" dirty="0"/>
              <a:t>PRINCIPIO DE LESIVIDAD </a:t>
            </a:r>
          </a:p>
          <a:p>
            <a:pPr algn="ctr">
              <a:defRPr/>
            </a:pPr>
            <a:r>
              <a:rPr lang="es-PE" sz="1350" dirty="0"/>
              <a:t>(Art. IV CP)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5339917" y="2985884"/>
            <a:ext cx="3828424" cy="56238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1350" dirty="0"/>
              <a:t>PRINCIPIO DEL DEBIDO PROCESO </a:t>
            </a:r>
          </a:p>
          <a:p>
            <a:pPr algn="ctr">
              <a:defRPr/>
            </a:pPr>
            <a:r>
              <a:rPr lang="es-PE" sz="1350" dirty="0"/>
              <a:t>(Art. V CP)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5304447" y="3813703"/>
            <a:ext cx="3863895" cy="78308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1350" dirty="0"/>
              <a:t> PRINCIPIO RESPONSABILIDAD PENAL</a:t>
            </a:r>
          </a:p>
          <a:p>
            <a:pPr algn="ctr">
              <a:defRPr/>
            </a:pPr>
            <a:r>
              <a:rPr lang="es-PE" sz="1350" dirty="0"/>
              <a:t>(Art. VII)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5390848" y="4929948"/>
            <a:ext cx="3777493" cy="60721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PE" sz="1350" dirty="0"/>
              <a:t>PROPORCIONALIDAD DE LAS SANCIONES </a:t>
            </a:r>
          </a:p>
          <a:p>
            <a:pPr algn="ctr">
              <a:defRPr/>
            </a:pPr>
            <a:r>
              <a:rPr lang="es-PE" sz="1350" dirty="0"/>
              <a:t>(ART. VIII)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3002" y="1482410"/>
            <a:ext cx="1422571" cy="107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460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PE" dirty="0" smtClean="0">
                <a:solidFill>
                  <a:srgbClr val="0070C0"/>
                </a:solidFill>
              </a:rPr>
              <a:t/>
            </a:r>
            <a:br>
              <a:rPr lang="es-PE" dirty="0" smtClean="0">
                <a:solidFill>
                  <a:srgbClr val="0070C0"/>
                </a:solidFill>
              </a:rPr>
            </a:br>
            <a:r>
              <a:rPr lang="es-PE" dirty="0">
                <a:solidFill>
                  <a:srgbClr val="0070C0"/>
                </a:solidFill>
              </a:rPr>
              <a:t/>
            </a:r>
            <a:br>
              <a:rPr lang="es-PE" dirty="0">
                <a:solidFill>
                  <a:srgbClr val="0070C0"/>
                </a:solidFill>
              </a:rPr>
            </a:br>
            <a:r>
              <a:rPr lang="es-PE" dirty="0" smtClean="0">
                <a:solidFill>
                  <a:srgbClr val="0070C0"/>
                </a:solidFill>
              </a:rPr>
              <a:t/>
            </a:r>
            <a:br>
              <a:rPr lang="es-PE" dirty="0" smtClean="0">
                <a:solidFill>
                  <a:srgbClr val="0070C0"/>
                </a:solidFill>
              </a:rPr>
            </a:br>
            <a:r>
              <a:rPr lang="es-PE" dirty="0">
                <a:solidFill>
                  <a:srgbClr val="0070C0"/>
                </a:solidFill>
              </a:rPr>
              <a:t/>
            </a:r>
            <a:br>
              <a:rPr lang="es-PE" dirty="0">
                <a:solidFill>
                  <a:srgbClr val="0070C0"/>
                </a:solidFill>
              </a:rPr>
            </a:br>
            <a:r>
              <a:rPr lang="es-PE" dirty="0" smtClean="0">
                <a:solidFill>
                  <a:srgbClr val="0070C0"/>
                </a:solidFill>
              </a:rPr>
              <a:t>Actuación probatoria </a:t>
            </a:r>
            <a:endParaRPr lang="es-PE" dirty="0">
              <a:solidFill>
                <a:srgbClr val="0070C0"/>
              </a:solidFill>
            </a:endParaRPr>
          </a:p>
        </p:txBody>
      </p:sp>
      <p:pic>
        <p:nvPicPr>
          <p:cNvPr id="4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5785" y="3134525"/>
            <a:ext cx="3078051" cy="200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1425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Elipse"/>
          <p:cNvSpPr/>
          <p:nvPr/>
        </p:nvSpPr>
        <p:spPr>
          <a:xfrm>
            <a:off x="965916" y="1875018"/>
            <a:ext cx="1944710" cy="173864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ACTUACIÓN PROBATORIA </a:t>
            </a:r>
            <a:endParaRPr lang="es-PE" dirty="0"/>
          </a:p>
        </p:txBody>
      </p:sp>
      <p:sp>
        <p:nvSpPr>
          <p:cNvPr id="6" name="5 Abrir llave"/>
          <p:cNvSpPr/>
          <p:nvPr/>
        </p:nvSpPr>
        <p:spPr>
          <a:xfrm>
            <a:off x="3181082" y="1392058"/>
            <a:ext cx="309093" cy="287198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7 Rectángulo"/>
          <p:cNvSpPr/>
          <p:nvPr/>
        </p:nvSpPr>
        <p:spPr>
          <a:xfrm>
            <a:off x="824248" y="3244334"/>
            <a:ext cx="17257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PE" dirty="0" smtClean="0"/>
          </a:p>
          <a:p>
            <a:endParaRPr lang="es-PE" dirty="0"/>
          </a:p>
          <a:p>
            <a:r>
              <a:rPr lang="es-PE" dirty="0" smtClean="0"/>
              <a:t>         Art</a:t>
            </a:r>
            <a:r>
              <a:rPr lang="es-PE" dirty="0"/>
              <a:t>. 375 C.P.P 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4301544" y="909102"/>
            <a:ext cx="4146996" cy="90152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El examen del Acusado</a:t>
            </a:r>
            <a:endParaRPr lang="es-PE" dirty="0"/>
          </a:p>
        </p:txBody>
      </p:sp>
      <p:sp>
        <p:nvSpPr>
          <p:cNvPr id="10" name="9 Rectángulo redondeado"/>
          <p:cNvSpPr/>
          <p:nvPr/>
        </p:nvSpPr>
        <p:spPr>
          <a:xfrm>
            <a:off x="4301544" y="2389030"/>
            <a:ext cx="4146996" cy="901521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Actuación de Medios de Prueba Admitidos </a:t>
            </a:r>
            <a:endParaRPr lang="es-PE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4456091" y="3613666"/>
            <a:ext cx="3567448" cy="90152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Oralización de Medios de Prueba 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xmlns="" val="345247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859887" y="2240923"/>
            <a:ext cx="51000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-Extraer del testigo información que requerimos para construir un trozo de historia, que el testigo nos pueda proporcionar. s la revisión de los testigos en Juicio.</a:t>
            </a:r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2975018" y="2887255"/>
            <a:ext cx="2137893" cy="65682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Objetivo</a:t>
            </a:r>
            <a:endParaRPr lang="es-PE" dirty="0"/>
          </a:p>
        </p:txBody>
      </p:sp>
      <p:sp>
        <p:nvSpPr>
          <p:cNvPr id="3" name="2 Elipse"/>
          <p:cNvSpPr/>
          <p:nvPr/>
        </p:nvSpPr>
        <p:spPr>
          <a:xfrm>
            <a:off x="154547" y="2335277"/>
            <a:ext cx="2163650" cy="165701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Examen Directo del testigo</a:t>
            </a:r>
            <a:endParaRPr lang="es-PE" dirty="0"/>
          </a:p>
        </p:txBody>
      </p:sp>
      <p:sp>
        <p:nvSpPr>
          <p:cNvPr id="5" name="4 Flecha derecha"/>
          <p:cNvSpPr/>
          <p:nvPr/>
        </p:nvSpPr>
        <p:spPr>
          <a:xfrm>
            <a:off x="2446986" y="2897746"/>
            <a:ext cx="347728" cy="5353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9 Abrir llave"/>
          <p:cNvSpPr/>
          <p:nvPr/>
        </p:nvSpPr>
        <p:spPr>
          <a:xfrm>
            <a:off x="5228823" y="1635617"/>
            <a:ext cx="386366" cy="3078051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10 CuadroTexto"/>
          <p:cNvSpPr txBox="1"/>
          <p:nvPr/>
        </p:nvSpPr>
        <p:spPr>
          <a:xfrm>
            <a:off x="5859887" y="1378040"/>
            <a:ext cx="4237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>
                <a:latin typeface="Arial" pitchFamily="34" charset="0"/>
                <a:cs typeface="Arial" pitchFamily="34" charset="0"/>
              </a:rPr>
              <a:t>- Es la revisión de los testigos en Juicio</a:t>
            </a:r>
            <a:endParaRPr lang="es-PE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222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PE" dirty="0" smtClean="0">
                <a:solidFill>
                  <a:srgbClr val="0070C0"/>
                </a:solidFill>
              </a:rPr>
              <a:t/>
            </a:r>
            <a:br>
              <a:rPr lang="es-PE" dirty="0" smtClean="0">
                <a:solidFill>
                  <a:srgbClr val="0070C0"/>
                </a:solidFill>
              </a:rPr>
            </a:br>
            <a:r>
              <a:rPr lang="es-PE" dirty="0">
                <a:solidFill>
                  <a:srgbClr val="0070C0"/>
                </a:solidFill>
              </a:rPr>
              <a:t/>
            </a:r>
            <a:br>
              <a:rPr lang="es-PE" dirty="0">
                <a:solidFill>
                  <a:srgbClr val="0070C0"/>
                </a:solidFill>
              </a:rPr>
            </a:br>
            <a:r>
              <a:rPr lang="es-PE" dirty="0" smtClean="0">
                <a:solidFill>
                  <a:srgbClr val="0070C0"/>
                </a:solidFill>
              </a:rPr>
              <a:t/>
            </a:r>
            <a:br>
              <a:rPr lang="es-PE" dirty="0" smtClean="0">
                <a:solidFill>
                  <a:srgbClr val="0070C0"/>
                </a:solidFill>
              </a:rPr>
            </a:br>
            <a:r>
              <a:rPr lang="es-PE" dirty="0">
                <a:solidFill>
                  <a:srgbClr val="0070C0"/>
                </a:solidFill>
              </a:rPr>
              <a:t/>
            </a:r>
            <a:br>
              <a:rPr lang="es-PE" dirty="0">
                <a:solidFill>
                  <a:srgbClr val="0070C0"/>
                </a:solidFill>
              </a:rPr>
            </a:br>
            <a:r>
              <a:rPr lang="es-PE" dirty="0" smtClean="0">
                <a:solidFill>
                  <a:srgbClr val="0070C0"/>
                </a:solidFill>
              </a:rPr>
              <a:t/>
            </a:r>
            <a:br>
              <a:rPr lang="es-PE" dirty="0" smtClean="0">
                <a:solidFill>
                  <a:srgbClr val="0070C0"/>
                </a:solidFill>
              </a:rPr>
            </a:br>
            <a:r>
              <a:rPr lang="es-PE" dirty="0" smtClean="0">
                <a:solidFill>
                  <a:srgbClr val="0070C0"/>
                </a:solidFill>
              </a:rPr>
              <a:t>Preparación previa del testigo antes del juicio</a:t>
            </a:r>
            <a:endParaRPr lang="es-P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0724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438659" y="685800"/>
            <a:ext cx="771444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PE" dirty="0" smtClean="0"/>
          </a:p>
          <a:p>
            <a:pPr algn="just"/>
            <a:endParaRPr lang="es-P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P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 - Definir si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la narración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pretendo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hacer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va a ser cronológica y/o temática. </a:t>
            </a:r>
            <a:endParaRPr lang="es-P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P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 - Revisar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la pauta de nuestra teoría del caso. </a:t>
            </a:r>
            <a:endParaRPr lang="es-P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P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 - Revisar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el orden de los exámenes directos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P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 - Revisar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la estructura interna de cada uno de los testimonios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P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 - Conversar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por separado con cada testigo sobre la relevancia de su testimonio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   	para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nuestra teoría del caso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P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 - Realizar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un ensayo informal con cada uno de los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testigos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1 Elipse"/>
          <p:cNvSpPr/>
          <p:nvPr/>
        </p:nvSpPr>
        <p:spPr>
          <a:xfrm>
            <a:off x="643944" y="2382592"/>
            <a:ext cx="1867436" cy="18931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Preparación previa del testigo antes del juicio</a:t>
            </a:r>
            <a:endParaRPr lang="es-PE" dirty="0"/>
          </a:p>
        </p:txBody>
      </p:sp>
      <p:sp>
        <p:nvSpPr>
          <p:cNvPr id="3" name="2 Abrir llave"/>
          <p:cNvSpPr/>
          <p:nvPr/>
        </p:nvSpPr>
        <p:spPr>
          <a:xfrm>
            <a:off x="2601532" y="1674254"/>
            <a:ext cx="837127" cy="3400022"/>
          </a:xfrm>
          <a:prstGeom prst="lef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244032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584879" y="1378039"/>
            <a:ext cx="55507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Juramento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o promesa del testigo. Saludar al testigo (preguntas introductorias). </a:t>
            </a:r>
            <a:endParaRPr lang="es-P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endParaRPr lang="es-P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Formular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preguntas de legitimación del testigo. </a:t>
            </a:r>
            <a:endParaRPr lang="es-P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endParaRPr lang="es-P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. Formular preguntas que permitan al tribunal conocer una descripción del contexto y de la escena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4. Formular preguntas que permitan al testigo describir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acciones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los hechos, hechos, los que están en estricta consonancia con nuestra teoría del caso.</a:t>
            </a:r>
          </a:p>
        </p:txBody>
      </p:sp>
      <p:sp>
        <p:nvSpPr>
          <p:cNvPr id="3" name="Elipse 2"/>
          <p:cNvSpPr/>
          <p:nvPr/>
        </p:nvSpPr>
        <p:spPr>
          <a:xfrm>
            <a:off x="824248" y="2434106"/>
            <a:ext cx="2369713" cy="172576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Estructura del Examen de Testigos</a:t>
            </a:r>
            <a:endParaRPr lang="es-PE" dirty="0"/>
          </a:p>
        </p:txBody>
      </p:sp>
      <p:sp>
        <p:nvSpPr>
          <p:cNvPr id="5" name="Abrir llave 4"/>
          <p:cNvSpPr/>
          <p:nvPr/>
        </p:nvSpPr>
        <p:spPr>
          <a:xfrm>
            <a:off x="3515932" y="1056068"/>
            <a:ext cx="1300767" cy="423714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146753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43189" y="806647"/>
            <a:ext cx="709625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b="1" dirty="0">
                <a:latin typeface="Arial" panose="020B0604020202020204" pitchFamily="34" charset="0"/>
                <a:cs typeface="Arial" panose="020B0604020202020204" pitchFamily="34" charset="0"/>
              </a:rPr>
              <a:t>Tipos de preguntas: </a:t>
            </a:r>
            <a:endParaRPr lang="es-PE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PE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es-PE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Introductorias: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permiten al testigo ambientarse y relajarse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P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b="1" dirty="0">
                <a:latin typeface="Arial" panose="020B0604020202020204" pitchFamily="34" charset="0"/>
                <a:cs typeface="Arial" panose="020B0604020202020204" pitchFamily="34" charset="0"/>
              </a:rPr>
              <a:t>Fiscal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: Sra. Gómez, ¿a qué se dedica Ud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.?</a:t>
            </a:r>
          </a:p>
          <a:p>
            <a:pPr algn="just"/>
            <a:endParaRPr lang="es-P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b="1" dirty="0">
                <a:latin typeface="Arial" panose="020B0604020202020204" pitchFamily="34" charset="0"/>
                <a:cs typeface="Arial" panose="020B0604020202020204" pitchFamily="34" charset="0"/>
              </a:rPr>
              <a:t>2. De legitimación: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permiten dar credibilidad al testigo. </a:t>
            </a:r>
            <a:endParaRPr lang="es-P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P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b="1" dirty="0" smtClean="0">
                <a:latin typeface="Arial" panose="020B0604020202020204" pitchFamily="34" charset="0"/>
                <a:cs typeface="Arial" panose="020B0604020202020204" pitchFamily="34" charset="0"/>
              </a:rPr>
              <a:t>Fiscal</a:t>
            </a:r>
            <a:r>
              <a:rPr lang="es-PE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¿Dónde trabaja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Ud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.? </a:t>
            </a:r>
            <a:endParaRPr lang="es-P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Perito: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el Instituto de Criminología de la Policía de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Investigaciones</a:t>
            </a:r>
          </a:p>
          <a:p>
            <a:pPr algn="just"/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s-PE" b="1" dirty="0" smtClean="0">
                <a:latin typeface="Arial" panose="020B0604020202020204" pitchFamily="34" charset="0"/>
                <a:cs typeface="Arial" panose="020B0604020202020204" pitchFamily="34" charset="0"/>
              </a:rPr>
              <a:t>Fiscal</a:t>
            </a:r>
            <a:r>
              <a:rPr lang="es-PE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Cuál es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su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profesión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s-P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Perito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: Psicóloga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, especialista en delitos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sexuales</a:t>
            </a:r>
          </a:p>
          <a:p>
            <a:pPr algn="just"/>
            <a:endParaRPr lang="es-P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b="1" dirty="0">
                <a:latin typeface="Arial" panose="020B0604020202020204" pitchFamily="34" charset="0"/>
                <a:cs typeface="Arial" panose="020B0604020202020204" pitchFamily="34" charset="0"/>
              </a:rPr>
              <a:t>Fiscal: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¿Cuántas pericias ha realizado en su vida profesional?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22027" y="3628536"/>
            <a:ext cx="2269901" cy="170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598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721218" y="1079500"/>
            <a:ext cx="47909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b="1" dirty="0">
                <a:latin typeface="Arial" panose="020B0604020202020204" pitchFamily="34" charset="0"/>
                <a:cs typeface="Arial" panose="020B0604020202020204" pitchFamily="34" charset="0"/>
              </a:rPr>
              <a:t>3. De </a:t>
            </a:r>
            <a:r>
              <a:rPr lang="es-PE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transición:</a:t>
            </a:r>
          </a:p>
          <a:p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permiten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variar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el contenido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relato, para derivar en otro aspecto dentro de él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b="1" dirty="0">
                <a:latin typeface="Arial" panose="020B0604020202020204" pitchFamily="34" charset="0"/>
                <a:cs typeface="Arial" panose="020B0604020202020204" pitchFamily="34" charset="0"/>
              </a:rPr>
              <a:t>Fiscal -</a:t>
            </a:r>
            <a:r>
              <a:rPr lang="es-PE" i="1" dirty="0">
                <a:latin typeface="Arial" panose="020B0604020202020204" pitchFamily="34" charset="0"/>
                <a:cs typeface="Arial" panose="020B0604020202020204" pitchFamily="34" charset="0"/>
              </a:rPr>
              <a:t>Establecido lo anterior, ahora quisiera que nos centráramos en lo que ocurrió el día 5 de </a:t>
            </a:r>
            <a:r>
              <a:rPr lang="es-PE" i="1" dirty="0" smtClean="0">
                <a:latin typeface="Arial" panose="020B0604020202020204" pitchFamily="34" charset="0"/>
                <a:cs typeface="Arial" panose="020B0604020202020204" pitchFamily="34" charset="0"/>
              </a:rPr>
              <a:t>octubre</a:t>
            </a:r>
            <a:r>
              <a:rPr lang="es-PE" i="1" dirty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lang="es-PE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5052" y="3139139"/>
            <a:ext cx="2269901" cy="170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711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333500" y="1270000"/>
            <a:ext cx="9093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b="1" dirty="0">
                <a:latin typeface="Arial" panose="020B0604020202020204" pitchFamily="34" charset="0"/>
                <a:cs typeface="Arial" panose="020B0604020202020204" pitchFamily="34" charset="0"/>
              </a:rPr>
              <a:t>4. Abiertas: </a:t>
            </a:r>
            <a:endParaRPr lang="es-PE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nvitan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al testigo a hablar, sin hacerle ninguna pregunta en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particular o haciéndole una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que, por su generalidad, no tiene en realidad una dirección definida. </a:t>
            </a:r>
            <a:endParaRPr lang="es-P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P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b="1" dirty="0" smtClean="0">
                <a:latin typeface="Arial" panose="020B0604020202020204" pitchFamily="34" charset="0"/>
                <a:cs typeface="Arial" panose="020B0604020202020204" pitchFamily="34" charset="0"/>
              </a:rPr>
              <a:t>Fiscal </a:t>
            </a:r>
            <a:r>
              <a:rPr lang="es-PE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¿Qué ocurrió el día de los hechos? </a:t>
            </a:r>
            <a:endParaRPr lang="es-P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s-PE" b="1" dirty="0">
                <a:latin typeface="Arial" panose="020B0604020202020204" pitchFamily="34" charset="0"/>
                <a:cs typeface="Arial" panose="020B0604020202020204" pitchFamily="34" charset="0"/>
              </a:rPr>
              <a:t>. Cerradas: </a:t>
            </a:r>
            <a:endParaRPr lang="es-PE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focalizan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el examen directo en aspectos “específicos” del relato y que son relevantes para el caso. </a:t>
            </a:r>
            <a:endParaRPr lang="es-P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b="1" dirty="0" smtClean="0">
                <a:latin typeface="Arial" panose="020B0604020202020204" pitchFamily="34" charset="0"/>
                <a:cs typeface="Arial" panose="020B0604020202020204" pitchFamily="34" charset="0"/>
              </a:rPr>
              <a:t>Fiscal </a:t>
            </a:r>
            <a:r>
              <a:rPr lang="es-PE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¿Cuál era el color del auto?</a:t>
            </a:r>
          </a:p>
        </p:txBody>
      </p:sp>
    </p:spTree>
    <p:extLst>
      <p:ext uri="{BB962C8B-B14F-4D97-AF65-F5344CB8AC3E}">
        <p14:creationId xmlns:p14="http://schemas.microsoft.com/office/powerpoint/2010/main" xmlns="" val="311083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978794" y="1066800"/>
            <a:ext cx="391517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b="1" dirty="0">
                <a:latin typeface="Arial" panose="020B0604020202020204" pitchFamily="34" charset="0"/>
                <a:cs typeface="Arial" panose="020B0604020202020204" pitchFamily="34" charset="0"/>
              </a:rPr>
              <a:t>6. Sugestivas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: son aquellas que conllevan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su propia  respuesta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. Están prohibidas en el examen directo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b="1" dirty="0">
                <a:latin typeface="Arial" panose="020B0604020202020204" pitchFamily="34" charset="0"/>
                <a:cs typeface="Arial" panose="020B0604020202020204" pitchFamily="34" charset="0"/>
              </a:rPr>
              <a:t>Fiscal -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¿No es verdad que el acusado tenía un cuchillo en la mano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Están permitidas en el </a:t>
            </a:r>
            <a:r>
              <a:rPr lang="es-PE" dirty="0" err="1">
                <a:latin typeface="Arial" panose="020B0604020202020204" pitchFamily="34" charset="0"/>
                <a:cs typeface="Arial" panose="020B0604020202020204" pitchFamily="34" charset="0"/>
              </a:rPr>
              <a:t>contraexamen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P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b="1" dirty="0" smtClean="0">
                <a:latin typeface="Arial" panose="020B0604020202020204" pitchFamily="34" charset="0"/>
                <a:cs typeface="Arial" panose="020B0604020202020204" pitchFamily="34" charset="0"/>
              </a:rPr>
              <a:t>Defensor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– Ud. ha dicho que el Sr. Torres tenía un cuchillo en la mano, ¿no es así?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7454" y="1416677"/>
            <a:ext cx="3353673" cy="345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344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596077" y="2565229"/>
            <a:ext cx="2031214" cy="81081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1350" dirty="0"/>
              <a:t>PRINCIPIOS </a:t>
            </a:r>
          </a:p>
        </p:txBody>
      </p:sp>
      <p:sp>
        <p:nvSpPr>
          <p:cNvPr id="5" name="Abrir llave 4"/>
          <p:cNvSpPr/>
          <p:nvPr/>
        </p:nvSpPr>
        <p:spPr>
          <a:xfrm>
            <a:off x="3201237" y="1134681"/>
            <a:ext cx="810091" cy="3875404"/>
          </a:xfrm>
          <a:prstGeom prst="lef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PE" sz="1350"/>
          </a:p>
        </p:txBody>
      </p:sp>
      <p:sp>
        <p:nvSpPr>
          <p:cNvPr id="6" name="Rectángulo redondeado 5"/>
          <p:cNvSpPr/>
          <p:nvPr/>
        </p:nvSpPr>
        <p:spPr>
          <a:xfrm>
            <a:off x="4534109" y="847852"/>
            <a:ext cx="3445098" cy="79992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dirty="0"/>
              <a:t>PRINCIPIO </a:t>
            </a:r>
            <a:r>
              <a:rPr lang="es-PE" dirty="0" smtClean="0"/>
              <a:t>DE CELERIDAD PROCESAL</a:t>
            </a:r>
            <a:endParaRPr lang="es-PE" dirty="0"/>
          </a:p>
        </p:txBody>
      </p:sp>
      <p:sp>
        <p:nvSpPr>
          <p:cNvPr id="7" name="Rectángulo redondeado 5"/>
          <p:cNvSpPr/>
          <p:nvPr/>
        </p:nvSpPr>
        <p:spPr>
          <a:xfrm>
            <a:off x="4534109" y="2565229"/>
            <a:ext cx="3162508" cy="79992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1350" dirty="0"/>
              <a:t>PRINCIPIO DE </a:t>
            </a:r>
            <a:r>
              <a:rPr lang="es-PE" sz="1350" dirty="0" smtClean="0"/>
              <a:t>INMEDIACIÓN </a:t>
            </a:r>
            <a:endParaRPr lang="es-PE" sz="1350" dirty="0"/>
          </a:p>
          <a:p>
            <a:pPr algn="ctr">
              <a:defRPr/>
            </a:pPr>
            <a:endParaRPr lang="es-PE" sz="1350" dirty="0"/>
          </a:p>
        </p:txBody>
      </p:sp>
      <p:sp>
        <p:nvSpPr>
          <p:cNvPr id="8" name="Rectángulo redondeado 5"/>
          <p:cNvSpPr/>
          <p:nvPr/>
        </p:nvSpPr>
        <p:spPr>
          <a:xfrm>
            <a:off x="4546988" y="4210159"/>
            <a:ext cx="3312717" cy="79992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1350" dirty="0" smtClean="0"/>
              <a:t>PRINCIPIO DE ORALIDAD</a:t>
            </a:r>
            <a:endParaRPr lang="es-PE" sz="1350" dirty="0"/>
          </a:p>
        </p:txBody>
      </p:sp>
      <p:pic>
        <p:nvPicPr>
          <p:cNvPr id="10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9814" y="1134681"/>
            <a:ext cx="1422571" cy="107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9912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031088" y="736600"/>
            <a:ext cx="477806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P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1 .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Hablar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con voz alta y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pausada.</a:t>
            </a:r>
          </a:p>
          <a:p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2. Permitir que el testigo se tome el tiempo que necesita para contestar. </a:t>
            </a:r>
            <a:endParaRPr lang="es-P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. Mantener contacto visual con el testigo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4. Recordar que el protagonista no es Ud. sino el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testigo. </a:t>
            </a:r>
          </a:p>
          <a:p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. Lograr que el testigo se sienta cómodo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6 . Formular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preguntas claras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sencillas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P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. Por favor... ¡Nunca enojarse con el testigo!</a:t>
            </a:r>
          </a:p>
        </p:txBody>
      </p:sp>
      <p:sp>
        <p:nvSpPr>
          <p:cNvPr id="2" name="Elipse 1"/>
          <p:cNvSpPr/>
          <p:nvPr/>
        </p:nvSpPr>
        <p:spPr>
          <a:xfrm>
            <a:off x="0" y="2060620"/>
            <a:ext cx="2768958" cy="220228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Recomendaciones y Sugerencias</a:t>
            </a:r>
            <a:endParaRPr lang="es-PE" dirty="0"/>
          </a:p>
        </p:txBody>
      </p:sp>
      <p:sp>
        <p:nvSpPr>
          <p:cNvPr id="3" name="Abrir llave 2"/>
          <p:cNvSpPr/>
          <p:nvPr/>
        </p:nvSpPr>
        <p:spPr>
          <a:xfrm>
            <a:off x="2962142" y="540913"/>
            <a:ext cx="1068946" cy="499700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241021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464412" y="553792"/>
            <a:ext cx="75083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8. Escuchar atentamente al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testigo</a:t>
            </a:r>
          </a:p>
          <a:p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. Estar atento a que se registre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lo declarado. </a:t>
            </a:r>
          </a:p>
          <a:p>
            <a:endParaRPr lang="es-P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. No leer. </a:t>
            </a:r>
            <a:endParaRPr lang="es-P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. No confundir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al testigo. </a:t>
            </a:r>
          </a:p>
          <a:p>
            <a:endParaRPr lang="es-P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. No hacer preguntas compuestas. 13. </a:t>
            </a:r>
            <a:endParaRPr lang="es-P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Aprovechar la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técnica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“ECO” para reforzar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algún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punto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especial</a:t>
            </a:r>
          </a:p>
          <a:p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13. Haciéndose el incrédulo para repetir la pregunta.</a:t>
            </a:r>
          </a:p>
          <a:p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14.- Haciéndose el sordo para que hable más fuerte </a:t>
            </a:r>
          </a:p>
          <a:p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13.- Solicitar al testigo que realice una demostración que ha señalado.</a:t>
            </a:r>
          </a:p>
          <a:p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Utilizar materiales gráficos</a:t>
            </a:r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lipse 2"/>
          <p:cNvSpPr/>
          <p:nvPr/>
        </p:nvSpPr>
        <p:spPr>
          <a:xfrm>
            <a:off x="0" y="2028422"/>
            <a:ext cx="2550016" cy="220228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Recomendaciones y Sugerencias</a:t>
            </a:r>
            <a:endParaRPr lang="es-PE" dirty="0"/>
          </a:p>
        </p:txBody>
      </p:sp>
      <p:sp>
        <p:nvSpPr>
          <p:cNvPr id="2" name="Abrir llave 1"/>
          <p:cNvSpPr/>
          <p:nvPr/>
        </p:nvSpPr>
        <p:spPr>
          <a:xfrm>
            <a:off x="2910625" y="296214"/>
            <a:ext cx="553787" cy="588988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Rectángulo 4"/>
          <p:cNvSpPr/>
          <p:nvPr/>
        </p:nvSpPr>
        <p:spPr>
          <a:xfrm>
            <a:off x="7199290" y="3728433"/>
            <a:ext cx="40310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PE" dirty="0"/>
          </a:p>
          <a:p>
            <a:endParaRPr lang="es-PE" dirty="0"/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xmlns="" val="208650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0157" y="685800"/>
            <a:ext cx="10142525" cy="604627"/>
          </a:xfrm>
        </p:spPr>
        <p:txBody>
          <a:bodyPr>
            <a:normAutofit fontScale="90000"/>
          </a:bodyPr>
          <a:lstStyle/>
          <a:p>
            <a:pPr algn="ctr"/>
            <a:r>
              <a:rPr lang="es-PE" dirty="0" smtClean="0">
                <a:solidFill>
                  <a:srgbClr val="0070C0"/>
                </a:solidFill>
              </a:rPr>
              <a:t>Examen directo de peritos </a:t>
            </a:r>
            <a:endParaRPr lang="es-PE" dirty="0">
              <a:solidFill>
                <a:srgbClr val="0070C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05307" y="1468192"/>
            <a:ext cx="476518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Una de las pruebas que más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complejidad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se presenta es la de la prueba de los peritos. El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litigante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debe estar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preparado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no sólo de las técnicas de interrogación sino también de la ciencia, arte u oficio que el perito domina y sobre la base de la cual arribará a determinadas conclusiones científicas o técnicas que deben ser consultadas en el examen directo, de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allí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que los jueces logren comprender la opinión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expresada.</a:t>
            </a:r>
          </a:p>
          <a:p>
            <a:pPr algn="just"/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Las pericias tienen una gran importancia al momento de diseñar y desplegar la teoría del caso en el juicio oral. Sin embargo pueden darse los siguientes pasos</a:t>
            </a:r>
            <a:endParaRPr lang="es-P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 rot="10800000" flipV="1">
            <a:off x="5640946" y="4234972"/>
            <a:ext cx="5141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4738" y="1590795"/>
            <a:ext cx="4365937" cy="376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143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PE" sz="4000" dirty="0" smtClean="0">
                <a:solidFill>
                  <a:srgbClr val="0070C0"/>
                </a:solidFill>
              </a:rPr>
              <a:t>Método de examinación del perito propio</a:t>
            </a:r>
            <a:endParaRPr lang="es-PE" sz="4000" dirty="0">
              <a:solidFill>
                <a:srgbClr val="0070C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155700" y="2146300"/>
            <a:ext cx="381554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En relación al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tipo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preguntas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emplear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durante el examen directo de peritos, se presentan las mismas restricciones que el caso de los acusados (Art. 376), las preguntas deben ser directas, claras, pertinentes y útiles. Desde el punto de vista de la estructura del examen directo de peritos, deben considerarse los siguientes pasos: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04585" y="2290578"/>
            <a:ext cx="3271233" cy="282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310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275787" y="837127"/>
            <a:ext cx="55636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inicia con la exposición breve del contenido y conclusiones de la pericia. </a:t>
            </a:r>
            <a:endParaRPr lang="es-P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endParaRPr lang="es-P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. Luego dirá si es la pericia que han realizado, que no ha sufrido alteraciones y que es suya la firma que se registra en la pericia. </a:t>
            </a:r>
            <a:endParaRPr lang="es-P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P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. Luego serán interrogados. </a:t>
            </a:r>
            <a:endParaRPr lang="es-P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P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. El interrogatorio directo, versará al comienzo sobre su legitimación es decir por sus estudios y calificaciones, años de experiencia, lugar donde desarrolla sus actividades, publicaciones, cátedras,</a:t>
            </a:r>
          </a:p>
        </p:txBody>
      </p:sp>
      <p:sp>
        <p:nvSpPr>
          <p:cNvPr id="2" name="Elipse 1"/>
          <p:cNvSpPr/>
          <p:nvPr/>
        </p:nvSpPr>
        <p:spPr>
          <a:xfrm>
            <a:off x="669701" y="2318197"/>
            <a:ext cx="2253803" cy="184167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Método de Examinación al Perito</a:t>
            </a:r>
            <a:endParaRPr lang="es-PE" dirty="0"/>
          </a:p>
        </p:txBody>
      </p:sp>
      <p:sp>
        <p:nvSpPr>
          <p:cNvPr id="3" name="Abrir llave 2"/>
          <p:cNvSpPr/>
          <p:nvPr/>
        </p:nvSpPr>
        <p:spPr>
          <a:xfrm>
            <a:off x="3335628" y="837127"/>
            <a:ext cx="1120462" cy="448184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271054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E" dirty="0" smtClean="0"/>
              <a:t/>
            </a:r>
            <a:br>
              <a:rPr lang="es-PE" dirty="0" smtClean="0"/>
            </a:br>
            <a:r>
              <a:rPr lang="es-PE" dirty="0"/>
              <a:t/>
            </a:r>
            <a:br>
              <a:rPr lang="es-PE" dirty="0"/>
            </a:br>
            <a:r>
              <a:rPr lang="es-PE" dirty="0" smtClean="0"/>
              <a:t/>
            </a:r>
            <a:br>
              <a:rPr lang="es-PE" dirty="0" smtClean="0"/>
            </a:br>
            <a:r>
              <a:rPr lang="es-PE" dirty="0" err="1" smtClean="0">
                <a:solidFill>
                  <a:srgbClr val="002060"/>
                </a:solidFill>
              </a:rPr>
              <a:t>Contraexamen</a:t>
            </a:r>
            <a:r>
              <a:rPr lang="es-PE" dirty="0" smtClean="0">
                <a:solidFill>
                  <a:srgbClr val="002060"/>
                </a:solidFill>
              </a:rPr>
              <a:t> de testigos y peritos </a:t>
            </a:r>
            <a:endParaRPr lang="es-PE" dirty="0">
              <a:solidFill>
                <a:srgbClr val="00206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8463" y="3013657"/>
            <a:ext cx="2390104" cy="179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319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374266" y="1764406"/>
            <a:ext cx="44560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Las partes pueden confrontar a los testigos y peritos con sus propios dichos u otras versiones de los hechos presentadas en el juicio. Asimismo, se pone al testigo o perito en presencia de otras lecturas, visiones, versiones, miradas acerca de lo que realmente aconteció, aquello que se ha presentado como historia de los hechos ocurridos.</a:t>
            </a:r>
          </a:p>
        </p:txBody>
      </p:sp>
      <p:sp>
        <p:nvSpPr>
          <p:cNvPr id="3" name="Rectángulo redondeado 2"/>
          <p:cNvSpPr/>
          <p:nvPr/>
        </p:nvSpPr>
        <p:spPr>
          <a:xfrm>
            <a:off x="338072" y="2286000"/>
            <a:ext cx="1761185" cy="153258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Concepto de </a:t>
            </a:r>
            <a:r>
              <a:rPr lang="es-PE" dirty="0" err="1" smtClean="0"/>
              <a:t>Contraexamen</a:t>
            </a:r>
            <a:endParaRPr lang="es-PE" dirty="0"/>
          </a:p>
        </p:txBody>
      </p:sp>
      <p:sp>
        <p:nvSpPr>
          <p:cNvPr id="6" name="Abrir llave 5"/>
          <p:cNvSpPr/>
          <p:nvPr/>
        </p:nvSpPr>
        <p:spPr>
          <a:xfrm>
            <a:off x="2228046" y="1532586"/>
            <a:ext cx="1146220" cy="3361386"/>
          </a:xfrm>
          <a:prstGeom prst="lef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81138" y="4238357"/>
            <a:ext cx="2517238" cy="131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14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PE" sz="4400" dirty="0" smtClean="0"/>
              <a:t>Objetivos del contrainterrogatorio</a:t>
            </a:r>
            <a:endParaRPr lang="es-PE" sz="4400" dirty="0"/>
          </a:p>
        </p:txBody>
      </p:sp>
      <p:sp>
        <p:nvSpPr>
          <p:cNvPr id="5" name="Rectángulo 4"/>
          <p:cNvSpPr/>
          <p:nvPr/>
        </p:nvSpPr>
        <p:spPr>
          <a:xfrm>
            <a:off x="1054100" y="2044700"/>
            <a:ext cx="93599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es-PE" b="1" dirty="0" smtClean="0">
                <a:latin typeface="Arial" panose="020B0604020202020204" pitchFamily="34" charset="0"/>
                <a:cs typeface="Arial" panose="020B0604020202020204" pitchFamily="34" charset="0"/>
              </a:rPr>
              <a:t>Atacar </a:t>
            </a:r>
            <a:r>
              <a:rPr lang="es-PE" b="1" dirty="0">
                <a:latin typeface="Arial" panose="020B0604020202020204" pitchFamily="34" charset="0"/>
                <a:cs typeface="Arial" panose="020B0604020202020204" pitchFamily="34" charset="0"/>
              </a:rPr>
              <a:t>la credibilidad personal del testigo o perito: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Aquí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se hace ver sus prejuicios, sus intereses económicos, sus condenas anteriores, etc. Para ello es importante saber con precisión no solamente la identidad del testigo o perito de la contraparte, sino que es importante averiguar los lazos que le unen a los hechos y con los demás intervinientes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AutoNum type="arabicPeriod"/>
            </a:pPr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PE" b="1" dirty="0">
                <a:latin typeface="Arial" panose="020B0604020202020204" pitchFamily="34" charset="0"/>
                <a:cs typeface="Arial" panose="020B0604020202020204" pitchFamily="34" charset="0"/>
              </a:rPr>
              <a:t>. Atacar la credibilidad de una o más partes del testimonio del testigo: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La versión se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puede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presentar como </a:t>
            </a:r>
            <a:r>
              <a:rPr lang="es-PE" dirty="0" err="1">
                <a:latin typeface="Arial" panose="020B0604020202020204" pitchFamily="34" charset="0"/>
                <a:cs typeface="Arial" panose="020B0604020202020204" pitchFamily="34" charset="0"/>
              </a:rPr>
              <a:t>inverosimil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, contradictoria, poco consistente. Es importante atacare la historia que cuenta el testigo o perito; de esta manera las preguntas estarán dirigidas para mostrar a los jueces que lo declarado por ellos no corresponde a los hechos que han ido reconstruyéndose, por el sentido común de la experiencia o por opiniones científicas más contundentes.</a:t>
            </a:r>
          </a:p>
        </p:txBody>
      </p:sp>
    </p:spTree>
    <p:extLst>
      <p:ext uri="{BB962C8B-B14F-4D97-AF65-F5344CB8AC3E}">
        <p14:creationId xmlns:p14="http://schemas.microsoft.com/office/powerpoint/2010/main" xmlns="" val="105859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309869" y="1094704"/>
            <a:ext cx="583413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PE" dirty="0"/>
          </a:p>
          <a:p>
            <a:pPr algn="just"/>
            <a:r>
              <a:rPr lang="es-PE" dirty="0" smtClean="0"/>
              <a:t>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1. Comenzar logrando respuestas afirmativas del testigo o perito: Resulta útil abordar al testigo o perito de un modo no </a:t>
            </a:r>
            <a:r>
              <a:rPr lang="es-P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confrontacional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, objeto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de evitar que el testigo se sitúe de un modo defensivo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Ejemplo: </a:t>
            </a:r>
            <a:endParaRPr lang="es-P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Defensor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: ¿Usted tiene 65 años? </a:t>
            </a:r>
            <a:endParaRPr lang="es-P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Testigo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: si. </a:t>
            </a:r>
            <a:endParaRPr lang="es-P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Defensor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: ¿Usted usa lentes? Testigo: si.</a:t>
            </a:r>
          </a:p>
        </p:txBody>
      </p:sp>
      <p:sp>
        <p:nvSpPr>
          <p:cNvPr id="2" name="Elipse 1"/>
          <p:cNvSpPr/>
          <p:nvPr/>
        </p:nvSpPr>
        <p:spPr>
          <a:xfrm>
            <a:off x="167426" y="2446986"/>
            <a:ext cx="1880316" cy="173864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Estructura del Contrainterrogatorio</a:t>
            </a:r>
            <a:endParaRPr lang="es-PE" dirty="0"/>
          </a:p>
        </p:txBody>
      </p:sp>
      <p:sp>
        <p:nvSpPr>
          <p:cNvPr id="3" name="Abrir llave 2"/>
          <p:cNvSpPr/>
          <p:nvPr/>
        </p:nvSpPr>
        <p:spPr>
          <a:xfrm>
            <a:off x="2250583" y="994893"/>
            <a:ext cx="856445" cy="464283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321523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092200" y="558800"/>
            <a:ext cx="39497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2. Seleccionar un buen punto para comenzar: Mientras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más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fácil y claro se comience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mayor probabilidad habrá de obtener lo que se busca . </a:t>
            </a:r>
            <a:endParaRPr lang="es-P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P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. En cuanto a la estructura misma de las preguntas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en algunos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casos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deberá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atenerse a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un formato cronológico: En la medida que o se repita el examen directo, se puede avanzar en el orden temporal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que sucedieron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hechos , tocando los puntos específicos de interés. Sin embargo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puede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usarse una metodología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temática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533" y="933398"/>
            <a:ext cx="3569350" cy="330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546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uadroTexto 3"/>
          <p:cNvSpPr txBox="1">
            <a:spLocks noChangeArrowheads="1"/>
          </p:cNvSpPr>
          <p:nvPr/>
        </p:nvSpPr>
        <p:spPr bwMode="auto">
          <a:xfrm>
            <a:off x="2327565" y="1120242"/>
            <a:ext cx="70101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PE" altLang="es-PE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ETAPAS DEL NUEVO PROCESO PENAL 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1609859" y="2384715"/>
            <a:ext cx="3034055" cy="6304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PE" sz="1350" dirty="0"/>
              <a:t>ETAPA INV. PREPARATORIA 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1609859" y="3378122"/>
            <a:ext cx="2900474" cy="60756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1350" dirty="0"/>
              <a:t>ETAPA INTERMEDIA 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1609860" y="4279594"/>
            <a:ext cx="3055020" cy="6075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1350" dirty="0"/>
              <a:t>JUICIO ORAL </a:t>
            </a:r>
          </a:p>
        </p:txBody>
      </p:sp>
      <p:sp>
        <p:nvSpPr>
          <p:cNvPr id="9" name="Flecha derecha 8"/>
          <p:cNvSpPr/>
          <p:nvPr/>
        </p:nvSpPr>
        <p:spPr>
          <a:xfrm>
            <a:off x="4812680" y="2731753"/>
            <a:ext cx="378043" cy="202523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sz="1350"/>
          </a:p>
        </p:txBody>
      </p:sp>
      <p:sp>
        <p:nvSpPr>
          <p:cNvPr id="10" name="Rectángulo redondeado 9"/>
          <p:cNvSpPr/>
          <p:nvPr/>
        </p:nvSpPr>
        <p:spPr>
          <a:xfrm>
            <a:off x="5337738" y="2384714"/>
            <a:ext cx="1727837" cy="69662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PE" sz="1200" dirty="0"/>
              <a:t>ACTOS URGENTES E INAPLAZABLES </a:t>
            </a:r>
          </a:p>
        </p:txBody>
      </p:sp>
      <p:sp>
        <p:nvSpPr>
          <p:cNvPr id="11" name="Flecha derecha 10"/>
          <p:cNvSpPr/>
          <p:nvPr/>
        </p:nvSpPr>
        <p:spPr>
          <a:xfrm>
            <a:off x="7167573" y="2696708"/>
            <a:ext cx="381552" cy="202523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sz="1350"/>
          </a:p>
        </p:txBody>
      </p:sp>
      <p:sp>
        <p:nvSpPr>
          <p:cNvPr id="12" name="Rectángulo redondeado 11"/>
          <p:cNvSpPr/>
          <p:nvPr/>
        </p:nvSpPr>
        <p:spPr>
          <a:xfrm>
            <a:off x="8203842" y="2421765"/>
            <a:ext cx="2164496" cy="56706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1350" dirty="0"/>
              <a:t>ACTOS URGENTES E INAPLAZABLES </a:t>
            </a:r>
          </a:p>
        </p:txBody>
      </p:sp>
      <p:sp>
        <p:nvSpPr>
          <p:cNvPr id="13" name="Flecha derecha 12"/>
          <p:cNvSpPr/>
          <p:nvPr/>
        </p:nvSpPr>
        <p:spPr>
          <a:xfrm>
            <a:off x="4787101" y="3580645"/>
            <a:ext cx="399011" cy="202523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sz="1350"/>
          </a:p>
        </p:txBody>
      </p:sp>
      <p:sp>
        <p:nvSpPr>
          <p:cNvPr id="14" name="Rectángulo redondeado 13"/>
          <p:cNvSpPr/>
          <p:nvPr/>
        </p:nvSpPr>
        <p:spPr>
          <a:xfrm>
            <a:off x="5337738" y="3307396"/>
            <a:ext cx="1568879" cy="6127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1350" dirty="0"/>
              <a:t>JUEZ DE GARANTIAS </a:t>
            </a:r>
          </a:p>
        </p:txBody>
      </p:sp>
      <p:sp>
        <p:nvSpPr>
          <p:cNvPr id="15" name="Flecha derecha 14"/>
          <p:cNvSpPr/>
          <p:nvPr/>
        </p:nvSpPr>
        <p:spPr>
          <a:xfrm>
            <a:off x="7167573" y="3580645"/>
            <a:ext cx="566449" cy="202523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sz="1350"/>
          </a:p>
        </p:txBody>
      </p:sp>
      <p:sp>
        <p:nvSpPr>
          <p:cNvPr id="16" name="Rectángulo redondeado 15"/>
          <p:cNvSpPr/>
          <p:nvPr/>
        </p:nvSpPr>
        <p:spPr>
          <a:xfrm>
            <a:off x="8140292" y="3282189"/>
            <a:ext cx="2749613" cy="54649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1350" dirty="0"/>
              <a:t>FILTRO PROCESAL </a:t>
            </a:r>
          </a:p>
        </p:txBody>
      </p:sp>
      <p:sp>
        <p:nvSpPr>
          <p:cNvPr id="17" name="Flecha derecha 16"/>
          <p:cNvSpPr/>
          <p:nvPr/>
        </p:nvSpPr>
        <p:spPr>
          <a:xfrm>
            <a:off x="4800620" y="4482118"/>
            <a:ext cx="378043" cy="202523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sz="1350"/>
          </a:p>
        </p:txBody>
      </p:sp>
      <p:sp>
        <p:nvSpPr>
          <p:cNvPr id="18" name="Rectángulo redondeado 17"/>
          <p:cNvSpPr/>
          <p:nvPr/>
        </p:nvSpPr>
        <p:spPr>
          <a:xfrm>
            <a:off x="5364654" y="4279596"/>
            <a:ext cx="1512557" cy="57704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1350" dirty="0"/>
              <a:t>JUEZ DE JUZGAMIENTO </a:t>
            </a:r>
          </a:p>
        </p:txBody>
      </p:sp>
      <p:sp>
        <p:nvSpPr>
          <p:cNvPr id="19" name="Flecha derecha 18"/>
          <p:cNvSpPr/>
          <p:nvPr/>
        </p:nvSpPr>
        <p:spPr>
          <a:xfrm>
            <a:off x="7411845" y="4482118"/>
            <a:ext cx="330280" cy="202523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sz="1350"/>
          </a:p>
        </p:txBody>
      </p:sp>
      <p:sp>
        <p:nvSpPr>
          <p:cNvPr id="20" name="Rectángulo redondeado 19"/>
          <p:cNvSpPr/>
          <p:nvPr/>
        </p:nvSpPr>
        <p:spPr>
          <a:xfrm>
            <a:off x="8266843" y="4248233"/>
            <a:ext cx="2496509" cy="60840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PE" sz="1350" dirty="0"/>
              <a:t>TÉCNICAS DE LITIGACIÓN ORAL </a:t>
            </a:r>
          </a:p>
        </p:txBody>
      </p:sp>
    </p:spTree>
    <p:extLst>
      <p:ext uri="{BB962C8B-B14F-4D97-AF65-F5344CB8AC3E}">
        <p14:creationId xmlns:p14="http://schemas.microsoft.com/office/powerpoint/2010/main" xmlns="" val="101312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79500" y="825501"/>
            <a:ext cx="4343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b="1" dirty="0">
                <a:latin typeface="Arial" panose="020B0604020202020204" pitchFamily="34" charset="0"/>
                <a:cs typeface="Arial" panose="020B0604020202020204" pitchFamily="34" charset="0"/>
              </a:rPr>
              <a:t>Reglas básicas </a:t>
            </a:r>
            <a:r>
              <a:rPr lang="es-PE" b="1" dirty="0" smtClean="0">
                <a:latin typeface="Arial" panose="020B0604020202020204" pitchFamily="34" charset="0"/>
                <a:cs typeface="Arial" panose="020B0604020202020204" pitchFamily="34" charset="0"/>
              </a:rPr>
              <a:t>del Contrainterrogatorio</a:t>
            </a:r>
          </a:p>
          <a:p>
            <a:pPr algn="just"/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contrainterrogar se debe evitar repetir las mismas preguntas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formuladas en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el examen directo: </a:t>
            </a:r>
            <a:endParaRPr lang="es-P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. También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está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prohibido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preguntar sin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un foco estratégico específico, esto es, temáticas irrelevantes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que pudieran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afectar el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control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sobre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el testigo. No hacer preguntas de más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AutoNum type="arabicPeriod"/>
            </a:pPr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b="1" dirty="0">
                <a:latin typeface="Arial" panose="020B0604020202020204" pitchFamily="34" charset="0"/>
                <a:cs typeface="Arial" panose="020B0604020202020204" pitchFamily="34" charset="0"/>
              </a:rPr>
              <a:t>Ejemplo : Defensor: El primer indicio que </a:t>
            </a:r>
            <a:r>
              <a:rPr lang="es-PE" b="1" dirty="0" err="1">
                <a:latin typeface="Arial" panose="020B0604020202020204" pitchFamily="34" charset="0"/>
                <a:cs typeface="Arial" panose="020B0604020202020204" pitchFamily="34" charset="0"/>
              </a:rPr>
              <a:t>ud.</a:t>
            </a:r>
            <a:r>
              <a:rPr lang="es-PE" b="1" dirty="0">
                <a:latin typeface="Arial" panose="020B0604020202020204" pitchFamily="34" charset="0"/>
                <a:cs typeface="Arial" panose="020B0604020202020204" pitchFamily="34" charset="0"/>
              </a:rPr>
              <a:t> tuvo de la riña fue que oyó el grito ¿no es verdad? contrainterrogatorio </a:t>
            </a:r>
          </a:p>
          <a:p>
            <a:pPr algn="just"/>
            <a:endParaRPr lang="es-PE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8633" y="1262130"/>
            <a:ext cx="4075388" cy="377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959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759854" y="669701"/>
            <a:ext cx="529321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b="1" dirty="0">
                <a:latin typeface="Arial" panose="020B0604020202020204" pitchFamily="34" charset="0"/>
                <a:cs typeface="Arial" panose="020B0604020202020204" pitchFamily="34" charset="0"/>
              </a:rPr>
              <a:t>Testigo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: Así es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b="1" dirty="0">
                <a:latin typeface="Arial" panose="020B0604020202020204" pitchFamily="34" charset="0"/>
                <a:cs typeface="Arial" panose="020B0604020202020204" pitchFamily="34" charset="0"/>
              </a:rPr>
              <a:t>Defensor </a:t>
            </a:r>
            <a:r>
              <a:rPr lang="es-PE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¿Usted no se volvió sino después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la supuesta víctima gritó ¿no es verdad?. </a:t>
            </a:r>
            <a:endParaRPr lang="es-P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b="1" dirty="0" smtClean="0">
                <a:latin typeface="Arial" panose="020B0604020202020204" pitchFamily="34" charset="0"/>
                <a:cs typeface="Arial" panose="020B0604020202020204" pitchFamily="34" charset="0"/>
              </a:rPr>
              <a:t>Testigo</a:t>
            </a:r>
            <a:r>
              <a:rPr lang="es-PE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Así es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b="1" dirty="0">
                <a:latin typeface="Arial" panose="020B0604020202020204" pitchFamily="34" charset="0"/>
                <a:cs typeface="Arial" panose="020B0604020202020204" pitchFamily="34" charset="0"/>
              </a:rPr>
              <a:t>Defensor: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Entonces como puede decir que mi cliente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arrancó de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un mordisco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nariz de la persona?. </a:t>
            </a:r>
            <a:endParaRPr lang="es-P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b="1" dirty="0" smtClean="0">
                <a:latin typeface="Arial" panose="020B0604020202020204" pitchFamily="34" charset="0"/>
                <a:cs typeface="Arial" panose="020B0604020202020204" pitchFamily="34" charset="0"/>
              </a:rPr>
              <a:t>Testigo :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Porque </a:t>
            </a:r>
            <a:r>
              <a:rPr lang="es-PE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cuando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dirty="0" err="1">
                <a:latin typeface="Arial" panose="020B0604020202020204" pitchFamily="34" charset="0"/>
                <a:cs typeface="Arial" panose="020B0604020202020204" pitchFamily="34" charset="0"/>
              </a:rPr>
              <a:t>escupia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P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Desde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luego la última pregunta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está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demás, esta pregunta permite al testigo recuperar el aliento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siendo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un aporte para la víctima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no para la defensa</a:t>
            </a:r>
            <a:r>
              <a:rPr lang="es-PE" dirty="0"/>
              <a:t>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93982" y="1609859"/>
            <a:ext cx="3557789" cy="326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932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1262130"/>
            <a:ext cx="9952148" cy="575635"/>
          </a:xfrm>
        </p:spPr>
        <p:txBody>
          <a:bodyPr>
            <a:normAutofit fontScale="90000"/>
          </a:bodyPr>
          <a:lstStyle/>
          <a:p>
            <a:pPr algn="ctr"/>
            <a:r>
              <a:rPr lang="es-PE" dirty="0" smtClean="0">
                <a:solidFill>
                  <a:schemeClr val="accent3">
                    <a:lumMod val="50000"/>
                  </a:schemeClr>
                </a:solidFill>
              </a:rPr>
              <a:t>RECOMENDACIONES </a:t>
            </a:r>
            <a:endParaRPr lang="es-PE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7402" y="2730320"/>
            <a:ext cx="2988946" cy="168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90503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005330" y="736601"/>
            <a:ext cx="567207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No solicitar explicaciones pues se pierde el control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del testigo,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pudiendo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este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justificar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hechos desde su perspectiva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Jamás se deben formular preguntas cuya respuesta se desconoce: La pregunta del porqué puede no resultar una pregunta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de más,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si acaso nosotros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sabemos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la respuesta que dará el testigo o que no puede dar el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testigo. </a:t>
            </a:r>
          </a:p>
          <a:p>
            <a:pPr algn="just"/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Por ejemplo,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supongamos que la historia de la nariz (preguntas anteriores) sucede en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un Departamento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y la testigo es una anciana de 85 años quien vive en el edificio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enfrente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se encontraba sentada junto a la ventana.</a:t>
            </a:r>
          </a:p>
        </p:txBody>
      </p:sp>
      <p:sp>
        <p:nvSpPr>
          <p:cNvPr id="2" name="Elipse 1"/>
          <p:cNvSpPr/>
          <p:nvPr/>
        </p:nvSpPr>
        <p:spPr>
          <a:xfrm>
            <a:off x="502276" y="1983347"/>
            <a:ext cx="2305318" cy="20863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Recomendaciones </a:t>
            </a:r>
            <a:endParaRPr lang="es-PE" dirty="0"/>
          </a:p>
        </p:txBody>
      </p:sp>
      <p:sp>
        <p:nvSpPr>
          <p:cNvPr id="3" name="Abrir llave 2"/>
          <p:cNvSpPr/>
          <p:nvPr/>
        </p:nvSpPr>
        <p:spPr>
          <a:xfrm>
            <a:off x="2949263" y="502276"/>
            <a:ext cx="1146220" cy="491973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410538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708338" y="656823"/>
            <a:ext cx="50742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b="1" dirty="0">
                <a:latin typeface="Arial" panose="020B0604020202020204" pitchFamily="34" charset="0"/>
                <a:cs typeface="Arial" panose="020B0604020202020204" pitchFamily="34" charset="0"/>
              </a:rPr>
              <a:t>Defensor: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Sra. … ¿Usted tiene </a:t>
            </a:r>
            <a:r>
              <a:rPr lang="es-PE" dirty="0" err="1">
                <a:latin typeface="Arial" panose="020B0604020202020204" pitchFamily="34" charset="0"/>
                <a:cs typeface="Arial" panose="020B0604020202020204" pitchFamily="34" charset="0"/>
              </a:rPr>
              <a:t>miopia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s-P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b="1" dirty="0" smtClean="0">
                <a:latin typeface="Arial" panose="020B0604020202020204" pitchFamily="34" charset="0"/>
                <a:cs typeface="Arial" panose="020B0604020202020204" pitchFamily="34" charset="0"/>
              </a:rPr>
              <a:t>Testigo</a:t>
            </a:r>
            <a:r>
              <a:rPr lang="es-PE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b="1" dirty="0">
                <a:latin typeface="Arial" panose="020B0604020202020204" pitchFamily="34" charset="0"/>
                <a:cs typeface="Arial" panose="020B0604020202020204" pitchFamily="34" charset="0"/>
              </a:rPr>
              <a:t>Defensor: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Sra. ¿Usted usa lentes?. </a:t>
            </a:r>
            <a:endParaRPr lang="es-P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b="1" dirty="0" smtClean="0">
                <a:latin typeface="Arial" panose="020B0604020202020204" pitchFamily="34" charset="0"/>
                <a:cs typeface="Arial" panose="020B0604020202020204" pitchFamily="34" charset="0"/>
              </a:rPr>
              <a:t>Testigo</a:t>
            </a:r>
            <a:r>
              <a:rPr lang="es-PE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Si. </a:t>
            </a:r>
            <a:endParaRPr lang="es-P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b="1" dirty="0" smtClean="0">
                <a:latin typeface="Arial" panose="020B0604020202020204" pitchFamily="34" charset="0"/>
                <a:cs typeface="Arial" panose="020B0604020202020204" pitchFamily="34" charset="0"/>
              </a:rPr>
              <a:t>Defensor</a:t>
            </a:r>
            <a:r>
              <a:rPr lang="es-PE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Si usted no tiene los lentes puestos puede ver a mas de 5 metros de distancia?. </a:t>
            </a:r>
            <a:endParaRPr lang="es-P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b="1" dirty="0" smtClean="0">
                <a:latin typeface="Arial" panose="020B0604020202020204" pitchFamily="34" charset="0"/>
                <a:cs typeface="Arial" panose="020B0604020202020204" pitchFamily="34" charset="0"/>
              </a:rPr>
              <a:t>Testigo</a:t>
            </a:r>
            <a:r>
              <a:rPr lang="es-PE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No. Defensor: ¿A que distancia se encuentra su ventana de la ventana del otro edificio? </a:t>
            </a:r>
            <a:endParaRPr lang="es-P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b="1" dirty="0" smtClean="0">
                <a:latin typeface="Arial" panose="020B0604020202020204" pitchFamily="34" charset="0"/>
                <a:cs typeface="Arial" panose="020B0604020202020204" pitchFamily="34" charset="0"/>
              </a:rPr>
              <a:t>Testigo</a:t>
            </a:r>
            <a:r>
              <a:rPr lang="es-PE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15 o 20 metros.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1726" y="2073498"/>
            <a:ext cx="2153857" cy="215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443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168400" y="736600"/>
            <a:ext cx="545134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Defensor: ¿Puede recordar como estaba vestida la victima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Testigo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: No. </a:t>
            </a:r>
            <a:endParaRPr lang="es-P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Defensor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: ¿Usted usa lentes?. </a:t>
            </a:r>
            <a:endParaRPr lang="es-P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Testigo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: Si. </a:t>
            </a:r>
            <a:endParaRPr lang="es-P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Defensor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: ¿Los tenía puesto ése día?. </a:t>
            </a:r>
            <a:endParaRPr lang="es-P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Testigo :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No.</a:t>
            </a:r>
          </a:p>
        </p:txBody>
      </p:sp>
      <p:sp>
        <p:nvSpPr>
          <p:cNvPr id="6" name="Rectángulo 5"/>
          <p:cNvSpPr/>
          <p:nvPr/>
        </p:nvSpPr>
        <p:spPr>
          <a:xfrm rot="10800000" flipV="1">
            <a:off x="1168399" y="3719243"/>
            <a:ext cx="61854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P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este contrainterrogatorio se conocen las respuestas, permitiéndose preguntar por qué, dado que se conoce la respuesta; no se debe caer en la tentación de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indagar.</a:t>
            </a:r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67033" y="1565386"/>
            <a:ext cx="2153857" cy="215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194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31820" y="309093"/>
            <a:ext cx="668413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Durante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PE" dirty="0" err="1">
                <a:latin typeface="Arial" panose="020B0604020202020204" pitchFamily="34" charset="0"/>
                <a:cs typeface="Arial" panose="020B0604020202020204" pitchFamily="34" charset="0"/>
              </a:rPr>
              <a:t>contraexamen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 resulta fundamental utilizar preguntas sugestivas y cerradas: Por pregunta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sugestiva </a:t>
            </a:r>
            <a:r>
              <a:rPr lang="es-PE" dirty="0" err="1">
                <a:latin typeface="Arial" panose="020B0604020202020204" pitchFamily="34" charset="0"/>
                <a:cs typeface="Arial" panose="020B0604020202020204" pitchFamily="34" charset="0"/>
              </a:rPr>
              <a:t>sugestiva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 se entiende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afirmación de un hecho formulado en términos interrogativos , permite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limitar y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controlar la respuesta del testigo al tema específico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la pregunta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Ejemplo: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Defensor: ¿Usted estaba sentado en el interior de su casa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Testigo: Si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Defensor: ¿Sentado en el sofá?. </a:t>
            </a:r>
            <a:endParaRPr lang="es-P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Testigo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: Si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Defensor: ¿Y ése sofá le da la espalda a la ventana?. </a:t>
            </a:r>
            <a:endParaRPr lang="es-P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Testigo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: Si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Defensor: No hay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más preguntas</a:t>
            </a:r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33703" y="2048319"/>
            <a:ext cx="2153857" cy="215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374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82800" y="101601"/>
            <a:ext cx="8999882" cy="1181100"/>
          </a:xfrm>
        </p:spPr>
        <p:txBody>
          <a:bodyPr>
            <a:normAutofit/>
          </a:bodyPr>
          <a:lstStyle/>
          <a:p>
            <a:r>
              <a:rPr lang="es-PE" sz="4000" dirty="0" smtClean="0"/>
              <a:t>Catalogo de objeciones </a:t>
            </a:r>
            <a:endParaRPr lang="es-PE" sz="4000" dirty="0"/>
          </a:p>
        </p:txBody>
      </p:sp>
      <p:sp>
        <p:nvSpPr>
          <p:cNvPr id="4" name="Rectángulo 3"/>
          <p:cNvSpPr/>
          <p:nvPr/>
        </p:nvSpPr>
        <p:spPr>
          <a:xfrm>
            <a:off x="635000" y="1282702"/>
            <a:ext cx="8509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Cuando la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pregunta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es sugestiva en el examen directo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Cuando la pregunta es repetitiva. </a:t>
            </a:r>
          </a:p>
          <a:p>
            <a:pPr algn="just"/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Cuando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la pregunta es compuesta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 Cuando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la pregunta asume hechos no acreditados </a:t>
            </a:r>
          </a:p>
          <a:p>
            <a:pPr algn="just"/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Cuando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la pregunta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ambigua </a:t>
            </a:r>
            <a:endParaRPr lang="es-P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Cuando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la pregunta es especulativa y supone hechos que no sucedieron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Pregunta capciosa encierra un engaño o confusión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testigo no responde lo que se le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pregunta (respuestas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claras y concretas) en este caso se debe evaluar estratégicamente. </a:t>
            </a:r>
            <a:endParaRPr lang="es-P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El testigo emite opinión y no es perito. </a:t>
            </a:r>
            <a:endParaRPr lang="es-P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Hacer comentarios luego de cada respuesta al testigo, los comentarios y argumentaciones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constituyen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prueba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en el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proceso.</a:t>
            </a:r>
          </a:p>
          <a:p>
            <a:pPr algn="just"/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• irrespetuosidad con los testigos.</a:t>
            </a:r>
          </a:p>
        </p:txBody>
      </p:sp>
    </p:spTree>
    <p:extLst>
      <p:ext uri="{BB962C8B-B14F-4D97-AF65-F5344CB8AC3E}">
        <p14:creationId xmlns:p14="http://schemas.microsoft.com/office/powerpoint/2010/main" xmlns="" val="112712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PE" dirty="0" smtClean="0"/>
              <a:t>ALEGATO DE CLAUSURA EN EL NUEVO MODELO PROCESAL PENAL</a:t>
            </a:r>
            <a:endParaRPr lang="es-PE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PE" dirty="0" err="1" smtClean="0"/>
              <a:t>Abog</a:t>
            </a:r>
            <a:r>
              <a:rPr lang="es-PE" dirty="0" smtClean="0"/>
              <a:t>. Sergio Emerson </a:t>
            </a:r>
            <a:r>
              <a:rPr lang="es-PE" dirty="0" err="1" smtClean="0"/>
              <a:t>chávez</a:t>
            </a:r>
            <a:r>
              <a:rPr lang="es-PE" dirty="0" smtClean="0"/>
              <a:t> panduro 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xmlns="" val="335995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048000" y="1911927"/>
            <a:ext cx="60959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2400" dirty="0">
                <a:latin typeface="Arial Narrow" panose="020B0606020202030204" pitchFamily="34" charset="0"/>
              </a:rPr>
              <a:t>Alegato de </a:t>
            </a:r>
            <a:r>
              <a:rPr lang="es-PE" sz="2400" dirty="0" smtClean="0">
                <a:latin typeface="Arial Narrow" panose="020B0606020202030204" pitchFamily="34" charset="0"/>
              </a:rPr>
              <a:t>Clausura. Culminación </a:t>
            </a:r>
            <a:r>
              <a:rPr lang="es-PE" sz="2400" dirty="0">
                <a:latin typeface="Arial Narrow" panose="020B0606020202030204" pitchFamily="34" charset="0"/>
              </a:rPr>
              <a:t>del juicio oral. </a:t>
            </a:r>
            <a:r>
              <a:rPr lang="es-PE" sz="2400" dirty="0" smtClean="0">
                <a:latin typeface="Arial Narrow" panose="020B0606020202030204" pitchFamily="34" charset="0"/>
              </a:rPr>
              <a:t> </a:t>
            </a:r>
            <a:r>
              <a:rPr lang="es-PE" sz="2400" dirty="0">
                <a:latin typeface="Arial Narrow" panose="020B0606020202030204" pitchFamily="34" charset="0"/>
              </a:rPr>
              <a:t>¡En muchos casos, el juicio se puede ganar o perder en este </a:t>
            </a:r>
            <a:r>
              <a:rPr lang="es-PE" sz="2400" dirty="0" smtClean="0">
                <a:latin typeface="Arial Narrow" panose="020B0606020202030204" pitchFamily="34" charset="0"/>
              </a:rPr>
              <a:t>momento!. Última </a:t>
            </a:r>
            <a:r>
              <a:rPr lang="es-PE" sz="2400" dirty="0">
                <a:latin typeface="Arial Narrow" panose="020B0606020202030204" pitchFamily="34" charset="0"/>
              </a:rPr>
              <a:t>oportunidad de comunicarse directamente con el juzgador. </a:t>
            </a:r>
            <a:r>
              <a:rPr lang="es-PE" sz="2400" dirty="0" smtClean="0">
                <a:latin typeface="Arial Narrow" panose="020B0606020202030204" pitchFamily="34" charset="0"/>
              </a:rPr>
              <a:t>Resume </a:t>
            </a:r>
            <a:r>
              <a:rPr lang="es-PE" sz="2400" dirty="0">
                <a:latin typeface="Arial Narrow" panose="020B0606020202030204" pitchFamily="34" charset="0"/>
              </a:rPr>
              <a:t>por qué se debe fallar a favor de usted.</a:t>
            </a:r>
          </a:p>
        </p:txBody>
      </p:sp>
      <p:sp>
        <p:nvSpPr>
          <p:cNvPr id="5" name="Elipse 4"/>
          <p:cNvSpPr/>
          <p:nvPr/>
        </p:nvSpPr>
        <p:spPr>
          <a:xfrm>
            <a:off x="370611" y="2296389"/>
            <a:ext cx="1797627" cy="122612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Alegato de </a:t>
            </a:r>
            <a:r>
              <a:rPr lang="es-PE" dirty="0" err="1" smtClean="0"/>
              <a:t>calusura</a:t>
            </a:r>
            <a:r>
              <a:rPr lang="es-PE" dirty="0" smtClean="0"/>
              <a:t> </a:t>
            </a:r>
            <a:endParaRPr lang="es-PE" dirty="0"/>
          </a:p>
        </p:txBody>
      </p:sp>
      <p:sp>
        <p:nvSpPr>
          <p:cNvPr id="6" name="Abrir llave 5"/>
          <p:cNvSpPr/>
          <p:nvPr/>
        </p:nvSpPr>
        <p:spPr>
          <a:xfrm>
            <a:off x="2358737" y="1995055"/>
            <a:ext cx="498764" cy="1984663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1042001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675031" y="2601532"/>
            <a:ext cx="555079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El objetivo central de las partes que participan en el Juzgamiento, es establecer su caso, como el más creíble, aquel que logra explicar mejor la prueba.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Establece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nuestro caso como el más creíble, ante los ojos del Juzgador, exige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conocimiento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en las </a:t>
            </a:r>
            <a:r>
              <a:rPr lang="es-PE" b="1" dirty="0">
                <a:latin typeface="Arial" panose="020B0604020202020204" pitchFamily="34" charset="0"/>
                <a:cs typeface="Arial" panose="020B0604020202020204" pitchFamily="34" charset="0"/>
              </a:rPr>
              <a:t>Técnicas </a:t>
            </a:r>
            <a:r>
              <a:rPr lang="es-PE" b="1" dirty="0" err="1">
                <a:latin typeface="Arial" panose="020B0604020202020204" pitchFamily="34" charset="0"/>
                <a:cs typeface="Arial" panose="020B0604020202020204" pitchFamily="34" charset="0"/>
              </a:rPr>
              <a:t>Técnicas</a:t>
            </a:r>
            <a:r>
              <a:rPr lang="es-PE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PE" b="1" dirty="0" smtClean="0">
                <a:latin typeface="Arial" panose="020B0604020202020204" pitchFamily="34" charset="0"/>
                <a:cs typeface="Arial" panose="020B0604020202020204" pitchFamily="34" charset="0"/>
              </a:rPr>
              <a:t>Litigación Oral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, estas comprenden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P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P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446986" y="515155"/>
            <a:ext cx="69030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400" dirty="0" smtClean="0">
                <a:solidFill>
                  <a:srgbClr val="00B0F0"/>
                </a:solidFill>
              </a:rPr>
              <a:t>Técnicas de Litigación Oral </a:t>
            </a:r>
            <a:endParaRPr lang="es-PE" sz="4400" dirty="0">
              <a:solidFill>
                <a:srgbClr val="00B0F0"/>
              </a:solidFill>
            </a:endParaRPr>
          </a:p>
        </p:txBody>
      </p:sp>
      <p:sp>
        <p:nvSpPr>
          <p:cNvPr id="2" name="1 Elipse"/>
          <p:cNvSpPr/>
          <p:nvPr/>
        </p:nvSpPr>
        <p:spPr>
          <a:xfrm>
            <a:off x="425003" y="2348219"/>
            <a:ext cx="1931831" cy="184167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TÉCNICAS DE LITIGACIÓN ORAL</a:t>
            </a:r>
            <a:endParaRPr lang="es-PE" dirty="0"/>
          </a:p>
        </p:txBody>
      </p:sp>
      <p:sp>
        <p:nvSpPr>
          <p:cNvPr id="3" name="2 Flecha derecha"/>
          <p:cNvSpPr/>
          <p:nvPr/>
        </p:nvSpPr>
        <p:spPr>
          <a:xfrm>
            <a:off x="3026535" y="3009307"/>
            <a:ext cx="785611" cy="671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373267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522517" y="613064"/>
            <a:ext cx="56214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dirty="0" smtClean="0">
                <a:latin typeface="Arial Narrow" panose="020B0606020202030204" pitchFamily="34" charset="0"/>
              </a:rPr>
              <a:t>Convencer </a:t>
            </a:r>
            <a:r>
              <a:rPr lang="es-PE" dirty="0">
                <a:latin typeface="Arial Narrow" panose="020B0606020202030204" pitchFamily="34" charset="0"/>
              </a:rPr>
              <a:t>a los Jueces que nuestras proposiciones fácticas que han sido acreditadas son, además exactas. </a:t>
            </a:r>
            <a:r>
              <a:rPr lang="es-PE" dirty="0" smtClean="0">
                <a:latin typeface="Arial Narrow" panose="020B0606020202030204" pitchFamily="34" charset="0"/>
              </a:rPr>
              <a:t> </a:t>
            </a:r>
            <a:r>
              <a:rPr lang="es-PE" dirty="0">
                <a:latin typeface="Arial Narrow" panose="020B0606020202030204" pitchFamily="34" charset="0"/>
              </a:rPr>
              <a:t>Sólo se pueden mencionar las pruebas que han sido incorporadas y registradas en la audiencia. Jamás debemos exagerar la </a:t>
            </a:r>
            <a:r>
              <a:rPr lang="es-PE" dirty="0" smtClean="0">
                <a:latin typeface="Arial Narrow" panose="020B0606020202030204" pitchFamily="34" charset="0"/>
              </a:rPr>
              <a:t>prueba. </a:t>
            </a:r>
            <a:r>
              <a:rPr lang="es-PE" dirty="0">
                <a:latin typeface="Arial Narrow" panose="020B0606020202030204" pitchFamily="34" charset="0"/>
              </a:rPr>
              <a:t>Los Jueces han estado presentes en la Audiencia y no les podemos mentir</a:t>
            </a:r>
          </a:p>
        </p:txBody>
      </p:sp>
      <p:sp>
        <p:nvSpPr>
          <p:cNvPr id="5" name="Elipse 4"/>
          <p:cNvSpPr/>
          <p:nvPr/>
        </p:nvSpPr>
        <p:spPr>
          <a:xfrm>
            <a:off x="322118" y="1944009"/>
            <a:ext cx="1756064" cy="141316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Objetivos del Alegato de Clausura </a:t>
            </a:r>
            <a:endParaRPr lang="es-PE" dirty="0"/>
          </a:p>
        </p:txBody>
      </p:sp>
      <p:sp>
        <p:nvSpPr>
          <p:cNvPr id="6" name="Abrir llave 5"/>
          <p:cNvSpPr/>
          <p:nvPr/>
        </p:nvSpPr>
        <p:spPr>
          <a:xfrm>
            <a:off x="2337955" y="1070264"/>
            <a:ext cx="924789" cy="321079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ectángulo 6"/>
          <p:cNvSpPr/>
          <p:nvPr/>
        </p:nvSpPr>
        <p:spPr>
          <a:xfrm>
            <a:off x="3522518" y="3543300"/>
            <a:ext cx="56214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dirty="0">
                <a:latin typeface="Arial Narrow" panose="020B0606020202030204" pitchFamily="34" charset="0"/>
              </a:rPr>
              <a:t>No basta, con consideraciones legales, deben tenerse en consideración elementos que guardan relación con la razonabilidad, proporcionalidad y coherencia de la petición que realiza.</a:t>
            </a:r>
          </a:p>
        </p:txBody>
      </p:sp>
    </p:spTree>
    <p:extLst>
      <p:ext uri="{BB962C8B-B14F-4D97-AF65-F5344CB8AC3E}">
        <p14:creationId xmlns:p14="http://schemas.microsoft.com/office/powerpoint/2010/main" xmlns="" val="28813593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897870" y="1865899"/>
            <a:ext cx="760657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000" b="1" dirty="0" smtClean="0">
                <a:ln/>
                <a:solidFill>
                  <a:schemeClr val="accent4"/>
                </a:solidFill>
              </a:rPr>
              <a:t>Recomendaciones en la Estructura </a:t>
            </a:r>
          </a:p>
          <a:p>
            <a:pPr algn="ctr"/>
            <a:r>
              <a:rPr lang="es-ES" sz="4000" b="1" dirty="0" smtClean="0">
                <a:ln/>
                <a:solidFill>
                  <a:schemeClr val="accent4"/>
                </a:solidFill>
              </a:rPr>
              <a:t>Del Alegato de Clausura </a:t>
            </a:r>
          </a:p>
        </p:txBody>
      </p:sp>
    </p:spTree>
    <p:extLst>
      <p:ext uri="{BB962C8B-B14F-4D97-AF65-F5344CB8AC3E}">
        <p14:creationId xmlns:p14="http://schemas.microsoft.com/office/powerpoint/2010/main" xmlns="" val="8818660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392382" y="1859972"/>
            <a:ext cx="88842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AutoNum type="alphaLcParenR"/>
            </a:pPr>
            <a:r>
              <a:rPr lang="es-PE" sz="2400" dirty="0" smtClean="0">
                <a:latin typeface="Arial Narrow" panose="020B0606020202030204" pitchFamily="34" charset="0"/>
              </a:rPr>
              <a:t>Introducción </a:t>
            </a:r>
            <a:r>
              <a:rPr lang="es-PE" sz="2400" dirty="0">
                <a:latin typeface="Arial Narrow" panose="020B0606020202030204" pitchFamily="34" charset="0"/>
              </a:rPr>
              <a:t>donde se haga referencia a la teoría del caso. </a:t>
            </a:r>
            <a:endParaRPr lang="es-PE" sz="2400" dirty="0" smtClean="0">
              <a:latin typeface="Arial Narrow" panose="020B0606020202030204" pitchFamily="34" charset="0"/>
            </a:endParaRPr>
          </a:p>
          <a:p>
            <a:pPr marL="514350" indent="-514350" algn="just">
              <a:buAutoNum type="alphaLcParenR"/>
            </a:pPr>
            <a:r>
              <a:rPr lang="es-PE" sz="2400" dirty="0" smtClean="0">
                <a:latin typeface="Arial Narrow" panose="020B0606020202030204" pitchFamily="34" charset="0"/>
              </a:rPr>
              <a:t>Breve </a:t>
            </a:r>
            <a:r>
              <a:rPr lang="es-PE" sz="2400" dirty="0">
                <a:latin typeface="Arial Narrow" panose="020B0606020202030204" pitchFamily="34" charset="0"/>
              </a:rPr>
              <a:t>descripción de los hechos para colocar al juzgador en posición de recordar los ya discutidos</a:t>
            </a:r>
            <a:r>
              <a:rPr lang="es-PE" sz="2400" dirty="0" smtClean="0">
                <a:latin typeface="Arial Narrow" panose="020B0606020202030204" pitchFamily="34" charset="0"/>
              </a:rPr>
              <a:t>.</a:t>
            </a:r>
          </a:p>
          <a:p>
            <a:pPr marL="514350" indent="-514350" algn="just">
              <a:buAutoNum type="alphaLcParenR"/>
            </a:pPr>
            <a:r>
              <a:rPr lang="es-PE" sz="2400" dirty="0" smtClean="0">
                <a:latin typeface="Arial Narrow" panose="020B0606020202030204" pitchFamily="34" charset="0"/>
              </a:rPr>
              <a:t> Análisis </a:t>
            </a:r>
            <a:r>
              <a:rPr lang="es-PE" sz="2400" dirty="0">
                <a:latin typeface="Arial Narrow" panose="020B0606020202030204" pitchFamily="34" charset="0"/>
              </a:rPr>
              <a:t>de la prueba incorporada durante el proceso, que apoye sus alegaciones y aquellas que desacredite las de la parte adversa. </a:t>
            </a:r>
            <a:endParaRPr lang="es-PE" sz="2400" dirty="0" smtClean="0">
              <a:latin typeface="Arial Narrow" panose="020B0606020202030204" pitchFamily="34" charset="0"/>
            </a:endParaRPr>
          </a:p>
          <a:p>
            <a:pPr marL="514350" indent="-514350" algn="just">
              <a:buAutoNum type="alphaLcParenR"/>
            </a:pPr>
            <a:r>
              <a:rPr lang="es-PE" sz="2400" dirty="0" smtClean="0">
                <a:latin typeface="Arial Narrow" panose="020B0606020202030204" pitchFamily="34" charset="0"/>
              </a:rPr>
              <a:t>d</a:t>
            </a:r>
            <a:r>
              <a:rPr lang="es-PE" sz="2400" dirty="0">
                <a:latin typeface="Arial Narrow" panose="020B0606020202030204" pitchFamily="34" charset="0"/>
              </a:rPr>
              <a:t>) Finalmente una discusión de las normas jurídicas aplicables al caso y como estas favorecen al caso.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527464" y="332509"/>
            <a:ext cx="84374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ln/>
                <a:solidFill>
                  <a:schemeClr val="accent4"/>
                </a:solidFill>
              </a:rPr>
              <a:t>Recomendaciones en la Estructura </a:t>
            </a:r>
          </a:p>
          <a:p>
            <a:pPr algn="ctr"/>
            <a:r>
              <a:rPr lang="es-ES" sz="4000" b="1" dirty="0">
                <a:ln/>
                <a:solidFill>
                  <a:schemeClr val="accent4"/>
                </a:solidFill>
              </a:rPr>
              <a:t>Del Alegato de Clausura </a:t>
            </a:r>
          </a:p>
        </p:txBody>
      </p:sp>
    </p:spTree>
    <p:extLst>
      <p:ext uri="{BB962C8B-B14F-4D97-AF65-F5344CB8AC3E}">
        <p14:creationId xmlns:p14="http://schemas.microsoft.com/office/powerpoint/2010/main" xmlns="" val="34051204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 rot="10800000" flipV="1">
            <a:off x="1267689" y="1133114"/>
            <a:ext cx="885305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P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) Claro y directo, en el alegato final se emiten conclusiones acerca de la prueba actuada en el Juicio oral. </a:t>
            </a:r>
            <a:endParaRPr lang="es-P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P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) Coherencia lógica, ser coherente con nuestra teoría del caso. </a:t>
            </a:r>
            <a:endParaRPr lang="es-P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P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) Captar la atención del juzgador. Una forma de captar su atención es comenzando la argumentación con una pregunta o premisa impactante. </a:t>
            </a:r>
            <a:endParaRPr lang="es-P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) No leer los alegatos de clausura.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789709" y="332509"/>
            <a:ext cx="95700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ln/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Recomendaciones en la Estructura </a:t>
            </a:r>
          </a:p>
          <a:p>
            <a:pPr algn="ctr"/>
            <a:r>
              <a:rPr lang="es-ES" sz="3600" b="1" dirty="0">
                <a:ln/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Del Alegato de Clausura </a:t>
            </a:r>
          </a:p>
        </p:txBody>
      </p:sp>
    </p:spTree>
    <p:extLst>
      <p:ext uri="{BB962C8B-B14F-4D97-AF65-F5344CB8AC3E}">
        <p14:creationId xmlns:p14="http://schemas.microsoft.com/office/powerpoint/2010/main" xmlns="" val="20832510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76300" y="754210"/>
            <a:ext cx="503612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Características del Alegato de Conclusión </a:t>
            </a:r>
            <a:endParaRPr lang="es-PE" sz="3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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Brevedad </a:t>
            </a:r>
            <a:endParaRPr lang="es-P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30 minutos suficiente, en la mayoría de los casos. </a:t>
            </a:r>
            <a:endParaRPr lang="es-P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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Lógica. </a:t>
            </a:r>
            <a:endParaRPr lang="es-P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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Segundo “</a:t>
            </a:r>
            <a:r>
              <a:rPr lang="es-PE" dirty="0" err="1">
                <a:latin typeface="Arial" panose="020B0604020202020204" pitchFamily="34" charset="0"/>
                <a:cs typeface="Arial" panose="020B0604020202020204" pitchFamily="34" charset="0"/>
              </a:rPr>
              <a:t>sujetalibros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  <a:endParaRPr lang="es-P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Primero fue Presentación Inicial. </a:t>
            </a:r>
            <a:endParaRPr lang="es-P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“Libros” fue práctica de la prueba. </a:t>
            </a:r>
            <a:endParaRPr lang="es-P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Segundo, parecido a Presentación Inicial, pero más argumentativo, vinculado con el primero y los libros.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4948" y="966355"/>
            <a:ext cx="3588761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29065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740727" y="1080655"/>
            <a:ext cx="54032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importancia del primer minuto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Repetición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del tema </a:t>
            </a:r>
            <a:endParaRPr lang="es-P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P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Convicción/Entusiasmo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P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Pero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consistente con contexto o Eficiencia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P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 Tiempo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P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Mensaje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Claro </a:t>
            </a:r>
            <a:endParaRPr lang="es-P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P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Evite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información superflua</a:t>
            </a:r>
          </a:p>
        </p:txBody>
      </p:sp>
      <p:sp>
        <p:nvSpPr>
          <p:cNvPr id="5" name="Elipse 4"/>
          <p:cNvSpPr/>
          <p:nvPr/>
        </p:nvSpPr>
        <p:spPr>
          <a:xfrm>
            <a:off x="384465" y="1995055"/>
            <a:ext cx="2036618" cy="166764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TÉCNICAS DEL ALEGATO DE CONCLUSIÓN </a:t>
            </a:r>
            <a:endParaRPr lang="es-P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brir llave 5"/>
          <p:cNvSpPr/>
          <p:nvPr/>
        </p:nvSpPr>
        <p:spPr>
          <a:xfrm>
            <a:off x="2919844" y="1215736"/>
            <a:ext cx="436419" cy="3558238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1409137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PE" dirty="0" smtClean="0"/>
              <a:t/>
            </a:r>
            <a:br>
              <a:rPr lang="es-PE" dirty="0" smtClean="0"/>
            </a:br>
            <a:r>
              <a:rPr lang="es-PE" dirty="0"/>
              <a:t/>
            </a:r>
            <a:br>
              <a:rPr lang="es-PE" dirty="0"/>
            </a:br>
            <a:r>
              <a:rPr lang="es-PE" dirty="0" smtClean="0"/>
              <a:t/>
            </a:r>
            <a:br>
              <a:rPr lang="es-PE" dirty="0" smtClean="0"/>
            </a:br>
            <a:r>
              <a:rPr lang="es-PE" dirty="0"/>
              <a:t/>
            </a:r>
            <a:br>
              <a:rPr lang="es-PE" dirty="0"/>
            </a:br>
            <a:r>
              <a:rPr lang="es-PE" dirty="0" smtClean="0"/>
              <a:t>gracias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xmlns="" val="113281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342900" y="2627291"/>
            <a:ext cx="2361663" cy="6697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Técnicas de Litigación oral </a:t>
            </a:r>
            <a:endParaRPr lang="es-PE" dirty="0"/>
          </a:p>
        </p:txBody>
      </p:sp>
      <p:sp>
        <p:nvSpPr>
          <p:cNvPr id="6" name="Abrir llave 5"/>
          <p:cNvSpPr/>
          <p:nvPr/>
        </p:nvSpPr>
        <p:spPr>
          <a:xfrm>
            <a:off x="2833350" y="540912"/>
            <a:ext cx="772735" cy="521594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ectángulo redondeado 6"/>
          <p:cNvSpPr/>
          <p:nvPr/>
        </p:nvSpPr>
        <p:spPr>
          <a:xfrm>
            <a:off x="3908738" y="238259"/>
            <a:ext cx="3206839" cy="811369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Elaboración de la Teoría del Caso </a:t>
            </a:r>
            <a:endParaRPr lang="es-PE" dirty="0"/>
          </a:p>
        </p:txBody>
      </p:sp>
      <p:sp>
        <p:nvSpPr>
          <p:cNvPr id="8" name="Abrir llave 7"/>
          <p:cNvSpPr/>
          <p:nvPr/>
        </p:nvSpPr>
        <p:spPr>
          <a:xfrm>
            <a:off x="7328077" y="109469"/>
            <a:ext cx="450761" cy="112046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Rectángulo redondeado 9"/>
          <p:cNvSpPr/>
          <p:nvPr/>
        </p:nvSpPr>
        <p:spPr>
          <a:xfrm>
            <a:off x="7917288" y="-64395"/>
            <a:ext cx="1918952" cy="63106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Ministerio Público </a:t>
            </a:r>
            <a:endParaRPr lang="es-PE" dirty="0"/>
          </a:p>
        </p:txBody>
      </p:sp>
      <p:sp>
        <p:nvSpPr>
          <p:cNvPr id="11" name="Rectángulo redondeado 10"/>
          <p:cNvSpPr/>
          <p:nvPr/>
        </p:nvSpPr>
        <p:spPr>
          <a:xfrm>
            <a:off x="7917288" y="850006"/>
            <a:ext cx="1931831" cy="55379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Abogado Defensor </a:t>
            </a:r>
            <a:endParaRPr lang="es-PE" dirty="0"/>
          </a:p>
        </p:txBody>
      </p:sp>
      <p:sp>
        <p:nvSpPr>
          <p:cNvPr id="12" name="Flecha derecha 11"/>
          <p:cNvSpPr/>
          <p:nvPr/>
        </p:nvSpPr>
        <p:spPr>
          <a:xfrm>
            <a:off x="10016544" y="251137"/>
            <a:ext cx="283335" cy="206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Rectángulo redondeado 12"/>
          <p:cNvSpPr/>
          <p:nvPr/>
        </p:nvSpPr>
        <p:spPr>
          <a:xfrm>
            <a:off x="10515598" y="38635"/>
            <a:ext cx="1004552" cy="63106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Fiscal</a:t>
            </a:r>
            <a:endParaRPr lang="es-PE" dirty="0"/>
          </a:p>
        </p:txBody>
      </p:sp>
      <p:sp>
        <p:nvSpPr>
          <p:cNvPr id="14" name="Rectángulo redondeado 13"/>
          <p:cNvSpPr/>
          <p:nvPr/>
        </p:nvSpPr>
        <p:spPr>
          <a:xfrm>
            <a:off x="4014987" y="3580325"/>
            <a:ext cx="3171424" cy="66970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Examen Directo </a:t>
            </a:r>
            <a:endParaRPr lang="es-PE" dirty="0"/>
          </a:p>
        </p:txBody>
      </p:sp>
      <p:sp>
        <p:nvSpPr>
          <p:cNvPr id="15" name="Rectángulo redondeado 14"/>
          <p:cNvSpPr/>
          <p:nvPr/>
        </p:nvSpPr>
        <p:spPr>
          <a:xfrm>
            <a:off x="4014987" y="4533359"/>
            <a:ext cx="3171424" cy="6310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err="1" smtClean="0"/>
              <a:t>Contraexamen</a:t>
            </a:r>
            <a:r>
              <a:rPr lang="es-PE" dirty="0" smtClean="0"/>
              <a:t> </a:t>
            </a:r>
            <a:endParaRPr lang="es-PE" dirty="0"/>
          </a:p>
        </p:txBody>
      </p:sp>
      <p:sp>
        <p:nvSpPr>
          <p:cNvPr id="16" name="Rectángulo redondeado 15"/>
          <p:cNvSpPr/>
          <p:nvPr/>
        </p:nvSpPr>
        <p:spPr>
          <a:xfrm>
            <a:off x="4014987" y="5525036"/>
            <a:ext cx="3171424" cy="81136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Presentar Prueba Material</a:t>
            </a:r>
            <a:endParaRPr lang="es-PE" dirty="0"/>
          </a:p>
        </p:txBody>
      </p:sp>
      <p:sp>
        <p:nvSpPr>
          <p:cNvPr id="17" name="Rectángulo redondeado 16"/>
          <p:cNvSpPr/>
          <p:nvPr/>
        </p:nvSpPr>
        <p:spPr>
          <a:xfrm>
            <a:off x="8509713" y="3850778"/>
            <a:ext cx="2005885" cy="65037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Objetar </a:t>
            </a:r>
            <a:endParaRPr lang="es-PE" dirty="0"/>
          </a:p>
        </p:txBody>
      </p:sp>
      <p:sp>
        <p:nvSpPr>
          <p:cNvPr id="18" name="Rectángulo redondeado 17"/>
          <p:cNvSpPr/>
          <p:nvPr/>
        </p:nvSpPr>
        <p:spPr>
          <a:xfrm>
            <a:off x="3947375" y="1500389"/>
            <a:ext cx="3168202" cy="7469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A</a:t>
            </a:r>
            <a:r>
              <a:rPr lang="es-PE" dirty="0" smtClean="0"/>
              <a:t>legato de Apertura</a:t>
            </a:r>
            <a:endParaRPr lang="es-PE" dirty="0"/>
          </a:p>
        </p:txBody>
      </p:sp>
      <p:sp>
        <p:nvSpPr>
          <p:cNvPr id="19" name="Rectángulo redondeado 18"/>
          <p:cNvSpPr/>
          <p:nvPr/>
        </p:nvSpPr>
        <p:spPr>
          <a:xfrm>
            <a:off x="4014987" y="2627291"/>
            <a:ext cx="3100589" cy="66970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Alegato de Clausura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xmlns="" val="156121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808372" y="1970469"/>
            <a:ext cx="49454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R"/>
            </a:pP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Las declaraciones de los testigos.</a:t>
            </a:r>
          </a:p>
          <a:p>
            <a:pPr marL="342900" indent="-342900">
              <a:buAutoNum type="alphaLcParenR"/>
            </a:pPr>
            <a:endParaRPr lang="es-P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b) Las conclusiones de los Informes Periciales</a:t>
            </a:r>
          </a:p>
          <a:p>
            <a:endParaRPr lang="es-P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c)Los aportes de los documentos,  materiales u objetos que se quieran presentar en Juicio</a:t>
            </a:r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Elipse"/>
          <p:cNvSpPr/>
          <p:nvPr/>
        </p:nvSpPr>
        <p:spPr>
          <a:xfrm>
            <a:off x="592428" y="2504940"/>
            <a:ext cx="2099257" cy="137803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RECOMENDACIONES PARA EL JUICIO</a:t>
            </a:r>
            <a:endParaRPr lang="es-PE" dirty="0"/>
          </a:p>
        </p:txBody>
      </p:sp>
      <p:sp>
        <p:nvSpPr>
          <p:cNvPr id="7" name="6 Flecha derecha"/>
          <p:cNvSpPr/>
          <p:nvPr/>
        </p:nvSpPr>
        <p:spPr>
          <a:xfrm>
            <a:off x="2923504" y="2962141"/>
            <a:ext cx="334851" cy="360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7 CuadroTexto"/>
          <p:cNvSpPr txBox="1"/>
          <p:nvPr/>
        </p:nvSpPr>
        <p:spPr>
          <a:xfrm>
            <a:off x="3567448" y="2756079"/>
            <a:ext cx="1326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Revisar con atención</a:t>
            </a:r>
            <a:endParaRPr lang="es-PE" dirty="0"/>
          </a:p>
        </p:txBody>
      </p:sp>
      <p:sp>
        <p:nvSpPr>
          <p:cNvPr id="9" name="8 Abrir llave"/>
          <p:cNvSpPr/>
          <p:nvPr/>
        </p:nvSpPr>
        <p:spPr>
          <a:xfrm>
            <a:off x="4893972" y="2137893"/>
            <a:ext cx="708338" cy="197046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8613" y="964546"/>
            <a:ext cx="1335269" cy="100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500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580327" y="1751527"/>
            <a:ext cx="669701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El momento de presentación de la teoría del caso es el alegato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de apertura.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Es la primera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información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que el Juez recibe de las partes. Al hacer la exposición de la teoría se debe captar la atención y el interés de los jueces al exponerle un resumen objetivo de los hechos y la prueba con que cuentan. Se presenta el caso que se va a conocer, señalando lo que prueba va a demostrar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desde que punto de vista debe ser apreciada. En el alegato de apertura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hará una “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promesa”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de lo que se presentara en el juicio.</a:t>
            </a:r>
          </a:p>
        </p:txBody>
      </p:sp>
      <p:sp>
        <p:nvSpPr>
          <p:cNvPr id="3" name="2 Elipse"/>
          <p:cNvSpPr/>
          <p:nvPr/>
        </p:nvSpPr>
        <p:spPr>
          <a:xfrm>
            <a:off x="450761" y="2414788"/>
            <a:ext cx="1687133" cy="133940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Alegato de Apertura </a:t>
            </a:r>
            <a:endParaRPr lang="es-PE" dirty="0"/>
          </a:p>
        </p:txBody>
      </p:sp>
      <p:sp>
        <p:nvSpPr>
          <p:cNvPr id="5" name="4 Abrir llave"/>
          <p:cNvSpPr/>
          <p:nvPr/>
        </p:nvSpPr>
        <p:spPr>
          <a:xfrm>
            <a:off x="2356834" y="1352282"/>
            <a:ext cx="1609860" cy="34644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146802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PE" sz="3600" dirty="0" smtClean="0">
                <a:solidFill>
                  <a:schemeClr val="accent4">
                    <a:lumMod val="75000"/>
                  </a:schemeClr>
                </a:solidFill>
              </a:rPr>
              <a:t>Recomendaciones para el alegato de apertura </a:t>
            </a:r>
            <a:endParaRPr lang="es-PE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85611" y="1837765"/>
            <a:ext cx="1029707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lphaLcParenR"/>
            </a:pP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debemos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argumentar.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El momento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alegato de apertura no es para emitir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conclusiones,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ya que materialmente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se tiene nada probado (desde el punto de vista normativo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causal válida de objeción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marL="342900" indent="-342900" algn="just">
              <a:buAutoNum type="alphaLcParenR"/>
            </a:pP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Solo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se debe prometer, lo que se cumplirá. No debemos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sobredimensionar los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alcances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la prueba que se presentará, esto genera costos de credibilidad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AutoNum type="alphaLcParenR"/>
            </a:pP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No emitir opiniones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personales.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El alegato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apertura no es una instancia para apelar a los sentimientos del juzgador . </a:t>
            </a:r>
            <a:endParaRPr lang="es-P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lphaLcParenR"/>
            </a:pP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Se debe tratar de personalizar el conflicto. Presentar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caso de manera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humana,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no debemos caer en abstracciones. </a:t>
            </a:r>
            <a:endParaRPr lang="es-P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lphaLcParenR"/>
            </a:pP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Ayuda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audiovisuales.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Entre más complejo sea el caso, hay más necesidad de ayuda audiovisual .</a:t>
            </a:r>
          </a:p>
        </p:txBody>
      </p:sp>
    </p:spTree>
    <p:extLst>
      <p:ext uri="{BB962C8B-B14F-4D97-AF65-F5344CB8AC3E}">
        <p14:creationId xmlns:p14="http://schemas.microsoft.com/office/powerpoint/2010/main" xmlns="" val="65468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02276" y="2408349"/>
            <a:ext cx="3477296" cy="721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E" dirty="0"/>
          </a:p>
        </p:txBody>
      </p:sp>
      <p:sp>
        <p:nvSpPr>
          <p:cNvPr id="6" name="Elipse 5"/>
          <p:cNvSpPr/>
          <p:nvPr/>
        </p:nvSpPr>
        <p:spPr>
          <a:xfrm>
            <a:off x="772732" y="2176529"/>
            <a:ext cx="2034862" cy="1223493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Estructura el Alegato  de Apertura</a:t>
            </a:r>
            <a:endParaRPr lang="es-PE" dirty="0"/>
          </a:p>
        </p:txBody>
      </p:sp>
      <p:sp>
        <p:nvSpPr>
          <p:cNvPr id="7" name="Abrir llave 6"/>
          <p:cNvSpPr/>
          <p:nvPr/>
        </p:nvSpPr>
        <p:spPr>
          <a:xfrm>
            <a:off x="3078050" y="837127"/>
            <a:ext cx="618187" cy="379926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Rectángulo redondeado 7"/>
          <p:cNvSpPr/>
          <p:nvPr/>
        </p:nvSpPr>
        <p:spPr>
          <a:xfrm>
            <a:off x="4211391" y="444321"/>
            <a:ext cx="2240926" cy="631065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Introducción </a:t>
            </a:r>
            <a:endParaRPr lang="es-PE" dirty="0"/>
          </a:p>
        </p:txBody>
      </p:sp>
      <p:sp>
        <p:nvSpPr>
          <p:cNvPr id="9" name="Flecha derecha 8"/>
          <p:cNvSpPr/>
          <p:nvPr/>
        </p:nvSpPr>
        <p:spPr>
          <a:xfrm>
            <a:off x="6735649" y="676141"/>
            <a:ext cx="553793" cy="32197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Rectángulo redondeado 9"/>
          <p:cNvSpPr/>
          <p:nvPr/>
        </p:nvSpPr>
        <p:spPr>
          <a:xfrm>
            <a:off x="7431109" y="444321"/>
            <a:ext cx="1751527" cy="75985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Frase</a:t>
            </a:r>
            <a:endParaRPr lang="es-PE" dirty="0"/>
          </a:p>
        </p:txBody>
      </p:sp>
      <p:sp>
        <p:nvSpPr>
          <p:cNvPr id="11" name="Rectángulo redondeado 10"/>
          <p:cNvSpPr/>
          <p:nvPr/>
        </p:nvSpPr>
        <p:spPr>
          <a:xfrm>
            <a:off x="4262905" y="1596979"/>
            <a:ext cx="2356835" cy="81136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Presentación de los hechos </a:t>
            </a:r>
            <a:endParaRPr lang="es-PE" dirty="0"/>
          </a:p>
        </p:txBody>
      </p:sp>
      <p:sp>
        <p:nvSpPr>
          <p:cNvPr id="12" name="Rectángulo redondeado 11"/>
          <p:cNvSpPr/>
          <p:nvPr/>
        </p:nvSpPr>
        <p:spPr>
          <a:xfrm>
            <a:off x="4179192" y="3020095"/>
            <a:ext cx="2524259" cy="75985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Presentación de los fundamentos jurídicos</a:t>
            </a:r>
            <a:endParaRPr lang="es-PE" dirty="0"/>
          </a:p>
        </p:txBody>
      </p:sp>
      <p:sp>
        <p:nvSpPr>
          <p:cNvPr id="14" name="Rectángulo redondeado 13"/>
          <p:cNvSpPr/>
          <p:nvPr/>
        </p:nvSpPr>
        <p:spPr>
          <a:xfrm>
            <a:off x="4243587" y="4224270"/>
            <a:ext cx="2492062" cy="41212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Conclusión 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xmlns="" val="187224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826</TotalTime>
  <Words>2822</Words>
  <Application>Microsoft Office PowerPoint</Application>
  <PresentationFormat>Personalizado</PresentationFormat>
  <Paragraphs>344</Paragraphs>
  <Slides>46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47" baseType="lpstr">
      <vt:lpstr>Evento principal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Recomendaciones para el alegato de apertura </vt:lpstr>
      <vt:lpstr>Diapositiva 9</vt:lpstr>
      <vt:lpstr>    Actuación probatoria </vt:lpstr>
      <vt:lpstr>Diapositiva 11</vt:lpstr>
      <vt:lpstr>Diapositiva 12</vt:lpstr>
      <vt:lpstr>     Preparación previa del testigo antes del juicio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Examen directo de peritos </vt:lpstr>
      <vt:lpstr>Método de examinación del perito propio</vt:lpstr>
      <vt:lpstr>Diapositiva 24</vt:lpstr>
      <vt:lpstr>   Contraexamen de testigos y peritos </vt:lpstr>
      <vt:lpstr>Diapositiva 26</vt:lpstr>
      <vt:lpstr>Objetivos del contrainterrogatorio</vt:lpstr>
      <vt:lpstr>Diapositiva 28</vt:lpstr>
      <vt:lpstr>Diapositiva 29</vt:lpstr>
      <vt:lpstr>Diapositiva 30</vt:lpstr>
      <vt:lpstr>Diapositiva 31</vt:lpstr>
      <vt:lpstr>RECOMENDACIONES </vt:lpstr>
      <vt:lpstr>Diapositiva 33</vt:lpstr>
      <vt:lpstr>Diapositiva 34</vt:lpstr>
      <vt:lpstr>Diapositiva 35</vt:lpstr>
      <vt:lpstr>Diapositiva 36</vt:lpstr>
      <vt:lpstr>Catalogo de objeciones </vt:lpstr>
      <vt:lpstr>ALEGATO DE CLAUSURA EN EL NUEVO MODELO PROCESAL PENAL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    gracias</vt:lpstr>
    </vt:vector>
  </TitlesOfParts>
  <Company>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Técnicas de litigación oral</dc:title>
  <dc:creator>Full name</dc:creator>
  <cp:lastModifiedBy>Alonso</cp:lastModifiedBy>
  <cp:revision>60</cp:revision>
  <dcterms:created xsi:type="dcterms:W3CDTF">2018-10-14T20:41:00Z</dcterms:created>
  <dcterms:modified xsi:type="dcterms:W3CDTF">2020-05-28T14:58:51Z</dcterms:modified>
</cp:coreProperties>
</file>